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334" r:id="rId3"/>
    <p:sldId id="258" r:id="rId4"/>
    <p:sldId id="354" r:id="rId5"/>
    <p:sldId id="319" r:id="rId6"/>
    <p:sldId id="421" r:id="rId7"/>
    <p:sldId id="423" r:id="rId8"/>
    <p:sldId id="405" r:id="rId9"/>
    <p:sldId id="406" r:id="rId10"/>
    <p:sldId id="356" r:id="rId11"/>
    <p:sldId id="407" r:id="rId12"/>
    <p:sldId id="408" r:id="rId13"/>
    <p:sldId id="409" r:id="rId14"/>
    <p:sldId id="410" r:id="rId15"/>
    <p:sldId id="411" r:id="rId16"/>
    <p:sldId id="412" r:id="rId17"/>
    <p:sldId id="413" r:id="rId18"/>
    <p:sldId id="414" r:id="rId19"/>
    <p:sldId id="415" r:id="rId20"/>
    <p:sldId id="416" r:id="rId21"/>
    <p:sldId id="417" r:id="rId22"/>
    <p:sldId id="418" r:id="rId23"/>
    <p:sldId id="359" r:id="rId24"/>
  </p:sldIdLst>
  <p:sldSz cx="24384000" cy="13716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0" userDrawn="1">
          <p15:clr>
            <a:srgbClr val="A4A3A4"/>
          </p15:clr>
        </p15:guide>
        <p15:guide id="2" pos="291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74" d="100"/>
          <a:sy n="74" d="100"/>
        </p:scale>
        <p:origin x="-1092" y="-90"/>
      </p:cViewPr>
      <p:guideLst>
        <p:guide orient="horz" pos="2130"/>
        <p:guide pos="2919"/>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3.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TextBox 4"/>
          <p:cNvSpPr txBox="1"/>
          <p:nvPr/>
        </p:nvSpPr>
        <p:spPr>
          <a:xfrm>
            <a:off x="2971800" y="2743200"/>
            <a:ext cx="17886680" cy="3415030"/>
          </a:xfrm>
          <a:prstGeom prst="rect">
            <a:avLst/>
          </a:prstGeom>
        </p:spPr>
        <p:txBody>
          <a:bodyPr wrap="square" rtlCol="0" anchor="t">
            <a:spAutoFit/>
          </a:bodyPr>
          <a:lstStyle/>
          <a:p>
            <a:pPr algn="ctr">
              <a:lnSpc>
                <a:spcPct val="100000"/>
              </a:lnSpc>
            </a:pPr>
            <a:r>
              <a:rPr lang="zh-CN" altLang="en-US" sz="10800" b="1">
                <a:solidFill>
                  <a:srgbClr val="000000"/>
                </a:solidFill>
                <a:latin typeface="微软雅黑" panose="020B0503020204020204" charset="-122"/>
                <a:ea typeface="微软雅黑" panose="020B0503020204020204" charset="-122"/>
              </a:rPr>
              <a:t>《</a:t>
            </a:r>
            <a:r>
              <a:rPr lang="en-US" sz="10800" b="1">
                <a:solidFill>
                  <a:srgbClr val="000000"/>
                </a:solidFill>
                <a:latin typeface="微软雅黑" panose="020B0503020204020204" charset="-122"/>
                <a:ea typeface="微软雅黑" panose="020B0503020204020204" charset="-122"/>
                <a:sym typeface="+mn-ea"/>
              </a:rPr>
              <a:t>黄帝内经</a:t>
            </a:r>
            <a:r>
              <a:rPr lang="zh-CN" altLang="en-US" sz="10800" b="1">
                <a:solidFill>
                  <a:srgbClr val="000000"/>
                </a:solidFill>
                <a:latin typeface="微软雅黑" panose="020B0503020204020204" charset="-122"/>
                <a:ea typeface="微软雅黑" panose="020B0503020204020204" charset="-122"/>
              </a:rPr>
              <a:t>》的养生</a:t>
            </a:r>
            <a:r>
              <a:rPr lang="en-US" sz="10800" b="1">
                <a:solidFill>
                  <a:srgbClr val="000000"/>
                </a:solidFill>
                <a:latin typeface="微软雅黑" panose="020B0503020204020204" charset="-122"/>
                <a:ea typeface="微软雅黑" panose="020B0503020204020204" charset="-122"/>
              </a:rPr>
              <a:t>智慧</a:t>
            </a:r>
            <a:endParaRPr lang="en-US" sz="10800" b="1">
              <a:solidFill>
                <a:srgbClr val="000000"/>
              </a:solidFill>
              <a:latin typeface="微软雅黑" panose="020B0503020204020204" charset="-122"/>
              <a:ea typeface="微软雅黑" panose="020B0503020204020204" charset="-122"/>
            </a:endParaRPr>
          </a:p>
          <a:p>
            <a:pPr algn="ctr">
              <a:lnSpc>
                <a:spcPct val="100000"/>
              </a:lnSpc>
            </a:pPr>
            <a:r>
              <a:rPr lang="en-US" altLang="zh-CN" sz="10800" b="1">
                <a:solidFill>
                  <a:srgbClr val="000000"/>
                </a:solidFill>
                <a:latin typeface="微软雅黑" panose="020B0503020204020204" charset="-122"/>
                <a:ea typeface="微软雅黑" panose="020B0503020204020204" charset="-122"/>
              </a:rPr>
              <a:t>  </a:t>
            </a:r>
            <a:endParaRPr lang="zh-CN" altLang="en-US" sz="10800" b="1">
              <a:solidFill>
                <a:srgbClr val="000000"/>
              </a:solidFill>
              <a:latin typeface="微软雅黑" panose="020B0503020204020204" charset="-122"/>
              <a:ea typeface="微软雅黑" panose="020B0503020204020204" charset="-122"/>
            </a:endParaRPr>
          </a:p>
        </p:txBody>
      </p:sp>
      <p:sp>
        <p:nvSpPr>
          <p:cNvPr id="2" name="文本框 1"/>
          <p:cNvSpPr txBox="1"/>
          <p:nvPr/>
        </p:nvSpPr>
        <p:spPr>
          <a:xfrm>
            <a:off x="3810000" y="6720205"/>
            <a:ext cx="17543780" cy="2122805"/>
          </a:xfrm>
          <a:prstGeom prst="rect">
            <a:avLst/>
          </a:prstGeom>
          <a:noFill/>
        </p:spPr>
        <p:txBody>
          <a:bodyPr wrap="square" rtlCol="0">
            <a:spAutoFit/>
          </a:bodyPr>
          <a:p>
            <a:pPr algn="ctr"/>
            <a:r>
              <a:rPr lang="zh-CN" altLang="en-US" sz="6600"/>
              <a:t>Wisdom of the Yellow Emperor（Huang Di）</a:t>
            </a:r>
            <a:endParaRPr lang="zh-CN" altLang="en-US" sz="6600"/>
          </a:p>
          <a:p>
            <a:pPr algn="ctr"/>
            <a:r>
              <a:rPr lang="zh-CN" altLang="en-US" sz="6600"/>
              <a:t>and its application</a:t>
            </a:r>
            <a:endParaRPr lang="zh-CN" altLang="en-US" sz="6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4" name="图片 3" descr="标题-孟"/>
          <p:cNvPicPr>
            <a:picLocks noChangeAspect="1"/>
          </p:cNvPicPr>
          <p:nvPr/>
        </p:nvPicPr>
        <p:blipFill>
          <a:blip r:embed="rId2"/>
          <a:stretch>
            <a:fillRect/>
          </a:stretch>
        </p:blipFill>
        <p:spPr>
          <a:xfrm>
            <a:off x="4191000" y="0"/>
            <a:ext cx="14791055" cy="13716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5" name="标题 14"/>
          <p:cNvSpPr>
            <a:spLocks noGrp="1"/>
          </p:cNvSpPr>
          <p:nvPr/>
        </p:nvSpPr>
        <p:spPr>
          <a:xfrm>
            <a:off x="1371600" y="1828800"/>
            <a:ext cx="8676005" cy="10002520"/>
          </a:xfrm>
          <a:prstGeom prst="rect">
            <a:avLst/>
          </a:prstGeom>
        </p:spPr>
        <p:txBody>
          <a:bodyPr vert="horz" lIns="119677" tIns="59838" rIns="119677" bIns="59838" rtlCol="0" anchor="ctr">
            <a:noAutofit/>
          </a:bodyPr>
          <a:lstStyle>
            <a:lvl1pPr algn="ctr" rtl="0" eaLnBrk="1" latinLnBrk="0" hangingPunct="1">
              <a:spcBef>
                <a:spcPct val="0"/>
              </a:spcBef>
              <a:buNone/>
              <a:defRPr kumimoji="0" sz="58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algn="l">
              <a:lnSpc>
                <a:spcPct val="150000"/>
              </a:lnSpc>
            </a:pPr>
            <a:r>
              <a:rPr lang="zh-CN" altLang="en-US" sz="5000" b="1" dirty="0" smtClean="0">
                <a:solidFill>
                  <a:schemeClr val="tx1"/>
                </a:solidFill>
                <a:latin typeface="微软雅黑" panose="020B0503020204020204" charset="-122"/>
                <a:ea typeface="微软雅黑" panose="020B0503020204020204" charset="-122"/>
                <a:cs typeface="微软雅黑" panose="020B0503020204020204" charset="-122"/>
              </a:rPr>
              <a:t>第</a:t>
            </a:r>
            <a:r>
              <a:rPr lang="en-US" altLang="zh-CN" sz="5000" b="1" dirty="0" smtClean="0">
                <a:solidFill>
                  <a:schemeClr val="tx1"/>
                </a:solidFill>
                <a:latin typeface="微软雅黑" panose="020B0503020204020204" charset="-122"/>
                <a:ea typeface="微软雅黑" panose="020B0503020204020204" charset="-122"/>
                <a:cs typeface="微软雅黑" panose="020B0503020204020204" charset="-122"/>
              </a:rPr>
              <a:t>31</a:t>
            </a:r>
            <a:r>
              <a:rPr lang="zh-CN" altLang="en-US" sz="5000" b="1" dirty="0" smtClean="0">
                <a:solidFill>
                  <a:schemeClr val="tx1"/>
                </a:solidFill>
                <a:latin typeface="微软雅黑" panose="020B0503020204020204" charset="-122"/>
                <a:ea typeface="微软雅黑" panose="020B0503020204020204" charset="-122"/>
                <a:cs typeface="微软雅黑" panose="020B0503020204020204" charset="-122"/>
              </a:rPr>
              <a:t>期学员</a:t>
            </a:r>
            <a:r>
              <a:rPr lang="en-US" altLang="zh-CN" sz="5000"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5000" b="1" dirty="0" smtClean="0">
                <a:solidFill>
                  <a:schemeClr val="tx1"/>
                </a:solidFill>
                <a:latin typeface="微软雅黑" panose="020B0503020204020204" charset="-122"/>
                <a:ea typeface="微软雅黑" panose="020B0503020204020204" charset="-122"/>
                <a:cs typeface="微软雅黑" panose="020B0503020204020204" charset="-122"/>
              </a:rPr>
              <a:t> 孟先生</a:t>
            </a:r>
            <a:br>
              <a:rPr lang="zh-CN" altLang="en-US" sz="5000" dirty="0" smtClean="0">
                <a:solidFill>
                  <a:schemeClr val="tx1"/>
                </a:solidFill>
                <a:latin typeface="微软雅黑" panose="020B0503020204020204" charset="-122"/>
                <a:ea typeface="微软雅黑" panose="020B0503020204020204" charset="-122"/>
                <a:cs typeface="微软雅黑" panose="020B0503020204020204" charset="-122"/>
              </a:rPr>
            </a:br>
            <a:r>
              <a:rPr lang="zh-CN" altLang="en-US" sz="5000" dirty="0" smtClean="0">
                <a:solidFill>
                  <a:schemeClr val="tx1"/>
                </a:solidFill>
                <a:latin typeface="微软雅黑" panose="020B0503020204020204" charset="-122"/>
                <a:ea typeface="微软雅黑" panose="020B0503020204020204" charset="-122"/>
                <a:cs typeface="微软雅黑" panose="020B0503020204020204" charset="-122"/>
              </a:rPr>
              <a:t>体重从</a:t>
            </a:r>
            <a:r>
              <a:rPr lang="en-US" altLang="zh-CN" sz="5000" b="1" dirty="0" smtClean="0">
                <a:solidFill>
                  <a:srgbClr val="C00000"/>
                </a:solidFill>
                <a:latin typeface="微软雅黑" panose="020B0503020204020204" charset="-122"/>
                <a:ea typeface="微软雅黑" panose="020B0503020204020204" charset="-122"/>
                <a:cs typeface="微软雅黑" panose="020B0503020204020204" charset="-122"/>
              </a:rPr>
              <a:t>224.8</a:t>
            </a:r>
            <a:r>
              <a:rPr lang="zh-CN" altLang="en-US" sz="5000" b="1" dirty="0" smtClean="0">
                <a:solidFill>
                  <a:srgbClr val="C00000"/>
                </a:solidFill>
                <a:latin typeface="微软雅黑" panose="020B0503020204020204" charset="-122"/>
                <a:ea typeface="微软雅黑" panose="020B0503020204020204" charset="-122"/>
                <a:cs typeface="微软雅黑" panose="020B0503020204020204" charset="-122"/>
              </a:rPr>
              <a:t>斤</a:t>
            </a:r>
            <a:r>
              <a:rPr lang="zh-CN" altLang="en-US" sz="5000" dirty="0" smtClean="0">
                <a:solidFill>
                  <a:schemeClr val="tx1"/>
                </a:solidFill>
                <a:latin typeface="微软雅黑" panose="020B0503020204020204" charset="-122"/>
                <a:ea typeface="微软雅黑" panose="020B0503020204020204" charset="-122"/>
                <a:cs typeface="微软雅黑" panose="020B0503020204020204" charset="-122"/>
              </a:rPr>
              <a:t>降至</a:t>
            </a:r>
            <a:r>
              <a:rPr lang="en-US" altLang="zh-CN" sz="5000" dirty="0" smtClean="0">
                <a:solidFill>
                  <a:schemeClr val="tx1"/>
                </a:solidFill>
                <a:latin typeface="微软雅黑" panose="020B0503020204020204" charset="-122"/>
                <a:ea typeface="微软雅黑" panose="020B0503020204020204" charset="-122"/>
                <a:cs typeface="微软雅黑" panose="020B0503020204020204" charset="-122"/>
              </a:rPr>
              <a:t>160</a:t>
            </a:r>
            <a:r>
              <a:rPr lang="zh-CN" altLang="en-US" sz="5000" dirty="0" smtClean="0">
                <a:solidFill>
                  <a:schemeClr val="tx1"/>
                </a:solidFill>
                <a:latin typeface="微软雅黑" panose="020B0503020204020204" charset="-122"/>
                <a:ea typeface="微软雅黑" panose="020B0503020204020204" charset="-122"/>
                <a:cs typeface="微软雅黑" panose="020B0503020204020204" charset="-122"/>
              </a:rPr>
              <a:t>斤 </a:t>
            </a:r>
            <a:br>
              <a:rPr lang="en-US" altLang="zh-CN" sz="5000" dirty="0" smtClean="0">
                <a:solidFill>
                  <a:schemeClr val="tx1"/>
                </a:solidFill>
                <a:latin typeface="微软雅黑" panose="020B0503020204020204" charset="-122"/>
                <a:ea typeface="微软雅黑" panose="020B0503020204020204" charset="-122"/>
                <a:cs typeface="微软雅黑" panose="020B0503020204020204" charset="-122"/>
              </a:rPr>
            </a:br>
            <a:r>
              <a:rPr lang="zh-CN" altLang="en-US" sz="5000" dirty="0" smtClean="0">
                <a:solidFill>
                  <a:schemeClr val="tx1"/>
                </a:solidFill>
                <a:latin typeface="微软雅黑" panose="020B0503020204020204" charset="-122"/>
                <a:ea typeface="微软雅黑" panose="020B0503020204020204" charset="-122"/>
                <a:cs typeface="微软雅黑" panose="020B0503020204020204" charset="-122"/>
              </a:rPr>
              <a:t>减重</a:t>
            </a:r>
            <a:r>
              <a:rPr lang="en-US" altLang="zh-CN" sz="5000" dirty="0" smtClean="0">
                <a:solidFill>
                  <a:schemeClr val="tx1"/>
                </a:solidFill>
                <a:latin typeface="微软雅黑" panose="020B0503020204020204" charset="-122"/>
                <a:ea typeface="微软雅黑" panose="020B0503020204020204" charset="-122"/>
                <a:cs typeface="微软雅黑" panose="020B0503020204020204" charset="-122"/>
              </a:rPr>
              <a:t>64.8</a:t>
            </a:r>
            <a:r>
              <a:rPr lang="zh-CN" altLang="en-US" sz="5000" dirty="0" smtClean="0">
                <a:solidFill>
                  <a:schemeClr val="tx1"/>
                </a:solidFill>
                <a:latin typeface="微软雅黑" panose="020B0503020204020204" charset="-122"/>
                <a:ea typeface="微软雅黑" panose="020B0503020204020204" charset="-122"/>
                <a:cs typeface="微软雅黑" panose="020B0503020204020204" charset="-122"/>
              </a:rPr>
              <a:t>斤</a:t>
            </a:r>
            <a:br>
              <a:rPr lang="en-US" altLang="zh-CN" sz="5000" dirty="0" smtClean="0">
                <a:solidFill>
                  <a:schemeClr val="tx1"/>
                </a:solidFill>
                <a:latin typeface="微软雅黑" panose="020B0503020204020204" charset="-122"/>
                <a:ea typeface="微软雅黑" panose="020B0503020204020204" charset="-122"/>
                <a:cs typeface="微软雅黑" panose="020B0503020204020204" charset="-122"/>
              </a:rPr>
            </a:br>
            <a:r>
              <a:rPr lang="zh-CN" altLang="en-US" sz="5000" dirty="0" smtClean="0">
                <a:solidFill>
                  <a:schemeClr val="tx1"/>
                </a:solidFill>
                <a:latin typeface="微软雅黑" panose="020B0503020204020204" charset="-122"/>
                <a:ea typeface="微软雅黑" panose="020B0503020204020204" charset="-122"/>
                <a:cs typeface="微软雅黑" panose="020B0503020204020204" charset="-122"/>
              </a:rPr>
              <a:t>血压从</a:t>
            </a:r>
            <a:r>
              <a:rPr lang="en-US" altLang="zh-CN" sz="5000" b="1" dirty="0" smtClean="0">
                <a:solidFill>
                  <a:srgbClr val="C00000"/>
                </a:solidFill>
                <a:latin typeface="微软雅黑" panose="020B0503020204020204" charset="-122"/>
                <a:ea typeface="微软雅黑" panose="020B0503020204020204" charset="-122"/>
                <a:cs typeface="微软雅黑" panose="020B0503020204020204" charset="-122"/>
              </a:rPr>
              <a:t>142/100</a:t>
            </a:r>
            <a:r>
              <a:rPr lang="zh-CN" altLang="en-US" sz="5000" dirty="0" smtClean="0">
                <a:solidFill>
                  <a:schemeClr val="tx1"/>
                </a:solidFill>
                <a:latin typeface="微软雅黑" panose="020B0503020204020204" charset="-122"/>
                <a:ea typeface="微软雅黑" panose="020B0503020204020204" charset="-122"/>
                <a:cs typeface="微软雅黑" panose="020B0503020204020204" charset="-122"/>
              </a:rPr>
              <a:t>降至</a:t>
            </a:r>
            <a:r>
              <a:rPr lang="en-US" altLang="zh-CN" sz="5000" dirty="0" smtClean="0">
                <a:solidFill>
                  <a:schemeClr val="tx1"/>
                </a:solidFill>
                <a:latin typeface="微软雅黑" panose="020B0503020204020204" charset="-122"/>
                <a:ea typeface="微软雅黑" panose="020B0503020204020204" charset="-122"/>
                <a:cs typeface="微软雅黑" panose="020B0503020204020204" charset="-122"/>
              </a:rPr>
              <a:t>116/76</a:t>
            </a:r>
            <a:br>
              <a:rPr lang="en-US" altLang="zh-CN" sz="5000" dirty="0" smtClean="0">
                <a:solidFill>
                  <a:schemeClr val="tx1"/>
                </a:solidFill>
                <a:latin typeface="微软雅黑" panose="020B0503020204020204" charset="-122"/>
                <a:ea typeface="微软雅黑" panose="020B0503020204020204" charset="-122"/>
                <a:cs typeface="微软雅黑" panose="020B0503020204020204" charset="-122"/>
              </a:rPr>
            </a:br>
            <a:r>
              <a:rPr lang="zh-CN" altLang="en-US" sz="5000" dirty="0" smtClean="0">
                <a:solidFill>
                  <a:schemeClr val="tx1"/>
                </a:solidFill>
                <a:latin typeface="微软雅黑" panose="020B0503020204020204" charset="-122"/>
                <a:ea typeface="微软雅黑" panose="020B0503020204020204" charset="-122"/>
                <a:cs typeface="微软雅黑" panose="020B0503020204020204" charset="-122"/>
              </a:rPr>
              <a:t>原空腹血糖</a:t>
            </a:r>
            <a:r>
              <a:rPr lang="en-US" altLang="zh-CN" sz="5000" b="1" dirty="0" smtClean="0">
                <a:solidFill>
                  <a:srgbClr val="C00000"/>
                </a:solidFill>
                <a:latin typeface="微软雅黑" panose="020B0503020204020204" charset="-122"/>
                <a:ea typeface="微软雅黑" panose="020B0503020204020204" charset="-122"/>
                <a:cs typeface="微软雅黑" panose="020B0503020204020204" charset="-122"/>
              </a:rPr>
              <a:t>7.6</a:t>
            </a:r>
            <a:r>
              <a:rPr lang="en-US" altLang="zh-CN" sz="5000" dirty="0" smtClean="0">
                <a:solidFill>
                  <a:schemeClr val="tx1"/>
                </a:solidFill>
                <a:latin typeface="微软雅黑" panose="020B0503020204020204" charset="-122"/>
                <a:ea typeface="微软雅黑" panose="020B0503020204020204" charset="-122"/>
                <a:cs typeface="微软雅黑" panose="020B0503020204020204" charset="-122"/>
              </a:rPr>
              <a:t>mmol/L</a:t>
            </a:r>
            <a:br>
              <a:rPr lang="en-US" altLang="zh-CN" sz="5000" dirty="0" smtClean="0">
                <a:solidFill>
                  <a:schemeClr val="tx1"/>
                </a:solidFill>
                <a:latin typeface="微软雅黑" panose="020B0503020204020204" charset="-122"/>
                <a:ea typeface="微软雅黑" panose="020B0503020204020204" charset="-122"/>
                <a:cs typeface="微软雅黑" panose="020B0503020204020204" charset="-122"/>
              </a:rPr>
            </a:br>
            <a:r>
              <a:rPr lang="zh-CN" altLang="en-US" sz="5000" dirty="0" smtClean="0">
                <a:solidFill>
                  <a:schemeClr val="tx1"/>
                </a:solidFill>
                <a:latin typeface="微软雅黑" panose="020B0503020204020204" charset="-122"/>
                <a:ea typeface="微软雅黑" panose="020B0503020204020204" charset="-122"/>
                <a:cs typeface="微软雅黑" panose="020B0503020204020204" charset="-122"/>
              </a:rPr>
              <a:t>现空腹血糖</a:t>
            </a:r>
            <a:r>
              <a:rPr lang="en-US" altLang="zh-CN" sz="5000" dirty="0" smtClean="0">
                <a:solidFill>
                  <a:schemeClr val="tx1"/>
                </a:solidFill>
                <a:latin typeface="微软雅黑" panose="020B0503020204020204" charset="-122"/>
                <a:ea typeface="微软雅黑" panose="020B0503020204020204" charset="-122"/>
                <a:cs typeface="微软雅黑" panose="020B0503020204020204" charset="-122"/>
              </a:rPr>
              <a:t>4.8 </a:t>
            </a:r>
            <a:r>
              <a:rPr lang="en-US" altLang="zh-CN" sz="5000" dirty="0" err="1" smtClean="0">
                <a:solidFill>
                  <a:schemeClr val="tx1"/>
                </a:solidFill>
                <a:latin typeface="微软雅黑" panose="020B0503020204020204" charset="-122"/>
                <a:ea typeface="微软雅黑" panose="020B0503020204020204" charset="-122"/>
                <a:cs typeface="微软雅黑" panose="020B0503020204020204" charset="-122"/>
              </a:rPr>
              <a:t>mmol</a:t>
            </a:r>
            <a:r>
              <a:rPr lang="en-US" altLang="zh-CN" sz="5000" dirty="0" smtClean="0">
                <a:solidFill>
                  <a:schemeClr val="tx1"/>
                </a:solidFill>
                <a:latin typeface="微软雅黑" panose="020B0503020204020204" charset="-122"/>
                <a:ea typeface="微软雅黑" panose="020B0503020204020204" charset="-122"/>
                <a:cs typeface="微软雅黑" panose="020B0503020204020204" charset="-122"/>
              </a:rPr>
              <a:t>/L</a:t>
            </a:r>
            <a:br>
              <a:rPr lang="en-US" altLang="zh-CN" sz="5000" dirty="0" smtClean="0">
                <a:solidFill>
                  <a:schemeClr val="tx1"/>
                </a:solidFill>
                <a:latin typeface="微软雅黑" panose="020B0503020204020204" charset="-122"/>
                <a:ea typeface="微软雅黑" panose="020B0503020204020204" charset="-122"/>
                <a:cs typeface="微软雅黑" panose="020B0503020204020204" charset="-122"/>
              </a:rPr>
            </a:br>
            <a:r>
              <a:rPr lang="zh-CN" altLang="en-US" sz="5000" dirty="0" smtClean="0">
                <a:solidFill>
                  <a:schemeClr val="tx1"/>
                </a:solidFill>
                <a:latin typeface="微软雅黑" panose="020B0503020204020204" charset="-122"/>
                <a:ea typeface="微软雅黑" panose="020B0503020204020204" charset="-122"/>
                <a:cs typeface="微软雅黑" panose="020B0503020204020204" charset="-122"/>
              </a:rPr>
              <a:t>甘油三酯从</a:t>
            </a:r>
            <a:r>
              <a:rPr lang="en-US" altLang="zh-CN" sz="5000" b="1" dirty="0" smtClean="0">
                <a:solidFill>
                  <a:srgbClr val="C00000"/>
                </a:solidFill>
                <a:latin typeface="微软雅黑" panose="020B0503020204020204" charset="-122"/>
                <a:ea typeface="微软雅黑" panose="020B0503020204020204" charset="-122"/>
                <a:cs typeface="微软雅黑" panose="020B0503020204020204" charset="-122"/>
              </a:rPr>
              <a:t>2.22</a:t>
            </a:r>
            <a:r>
              <a:rPr lang="zh-CN" altLang="en-US" sz="5000" dirty="0" smtClean="0">
                <a:solidFill>
                  <a:schemeClr val="tx1"/>
                </a:solidFill>
                <a:latin typeface="微软雅黑" panose="020B0503020204020204" charset="-122"/>
                <a:ea typeface="微软雅黑" panose="020B0503020204020204" charset="-122"/>
                <a:cs typeface="微软雅黑" panose="020B0503020204020204" charset="-122"/>
              </a:rPr>
              <a:t>降至</a:t>
            </a:r>
            <a:r>
              <a:rPr lang="en-US" altLang="zh-CN" sz="5000" dirty="0" smtClean="0">
                <a:solidFill>
                  <a:schemeClr val="tx1"/>
                </a:solidFill>
                <a:latin typeface="微软雅黑" panose="020B0503020204020204" charset="-122"/>
                <a:ea typeface="微软雅黑" panose="020B0503020204020204" charset="-122"/>
                <a:cs typeface="微软雅黑" panose="020B0503020204020204" charset="-122"/>
              </a:rPr>
              <a:t>1.24</a:t>
            </a:r>
            <a:br>
              <a:rPr lang="en-US" altLang="zh-CN" sz="5000" dirty="0" smtClean="0">
                <a:solidFill>
                  <a:schemeClr val="tx1"/>
                </a:solidFill>
                <a:latin typeface="微软雅黑" panose="020B0503020204020204" charset="-122"/>
                <a:ea typeface="微软雅黑" panose="020B0503020204020204" charset="-122"/>
                <a:cs typeface="微软雅黑" panose="020B0503020204020204" charset="-122"/>
              </a:rPr>
            </a:br>
            <a:r>
              <a:rPr lang="zh-CN" altLang="en-US" sz="5000" dirty="0" smtClean="0">
                <a:solidFill>
                  <a:schemeClr val="tx1"/>
                </a:solidFill>
                <a:latin typeface="微软雅黑" panose="020B0503020204020204" charset="-122"/>
                <a:ea typeface="微软雅黑" panose="020B0503020204020204" charset="-122"/>
                <a:cs typeface="微软雅黑" panose="020B0503020204020204" charset="-122"/>
              </a:rPr>
              <a:t>低密度从</a:t>
            </a:r>
            <a:r>
              <a:rPr lang="en-US" altLang="zh-CN" sz="5000" b="1" dirty="0" smtClean="0">
                <a:solidFill>
                  <a:srgbClr val="C00000"/>
                </a:solidFill>
                <a:latin typeface="微软雅黑" panose="020B0503020204020204" charset="-122"/>
                <a:ea typeface="微软雅黑" panose="020B0503020204020204" charset="-122"/>
                <a:cs typeface="微软雅黑" panose="020B0503020204020204" charset="-122"/>
              </a:rPr>
              <a:t>4.04</a:t>
            </a:r>
            <a:r>
              <a:rPr lang="zh-CN" altLang="en-US" sz="5000" dirty="0" smtClean="0">
                <a:solidFill>
                  <a:schemeClr val="tx1"/>
                </a:solidFill>
                <a:latin typeface="微软雅黑" panose="020B0503020204020204" charset="-122"/>
                <a:ea typeface="微软雅黑" panose="020B0503020204020204" charset="-122"/>
                <a:cs typeface="微软雅黑" panose="020B0503020204020204" charset="-122"/>
              </a:rPr>
              <a:t>降至</a:t>
            </a:r>
            <a:r>
              <a:rPr lang="en-US" altLang="zh-CN" sz="5000" dirty="0" smtClean="0">
                <a:solidFill>
                  <a:schemeClr val="tx1"/>
                </a:solidFill>
                <a:latin typeface="微软雅黑" panose="020B0503020204020204" charset="-122"/>
                <a:ea typeface="微软雅黑" panose="020B0503020204020204" charset="-122"/>
                <a:cs typeface="微软雅黑" panose="020B0503020204020204" charset="-122"/>
              </a:rPr>
              <a:t>1.24</a:t>
            </a:r>
            <a:br>
              <a:rPr lang="en-US" altLang="zh-CN" sz="5000" dirty="0" smtClean="0">
                <a:solidFill>
                  <a:schemeClr val="tx1"/>
                </a:solidFill>
                <a:latin typeface="微软雅黑" panose="020B0503020204020204" charset="-122"/>
                <a:ea typeface="微软雅黑" panose="020B0503020204020204" charset="-122"/>
                <a:cs typeface="微软雅黑" panose="020B0503020204020204" charset="-122"/>
              </a:rPr>
            </a:br>
            <a:r>
              <a:rPr lang="zh-CN" altLang="en-US" sz="5000" dirty="0" smtClean="0">
                <a:solidFill>
                  <a:schemeClr val="tx1"/>
                </a:solidFill>
                <a:latin typeface="微软雅黑" panose="020B0503020204020204" charset="-122"/>
                <a:ea typeface="微软雅黑" panose="020B0503020204020204" charset="-122"/>
                <a:cs typeface="微软雅黑" panose="020B0503020204020204" charset="-122"/>
              </a:rPr>
              <a:t>总胆固醇从</a:t>
            </a:r>
            <a:r>
              <a:rPr lang="en-US" altLang="zh-CN" sz="5000" b="1" dirty="0" smtClean="0">
                <a:solidFill>
                  <a:srgbClr val="C00000"/>
                </a:solidFill>
                <a:latin typeface="微软雅黑" panose="020B0503020204020204" charset="-122"/>
                <a:ea typeface="微软雅黑" panose="020B0503020204020204" charset="-122"/>
                <a:cs typeface="微软雅黑" panose="020B0503020204020204" charset="-122"/>
              </a:rPr>
              <a:t>4.69</a:t>
            </a:r>
            <a:r>
              <a:rPr lang="zh-CN" altLang="en-US" sz="5000" dirty="0" smtClean="0">
                <a:solidFill>
                  <a:schemeClr val="tx1"/>
                </a:solidFill>
                <a:latin typeface="微软雅黑" panose="020B0503020204020204" charset="-122"/>
                <a:ea typeface="微软雅黑" panose="020B0503020204020204" charset="-122"/>
                <a:cs typeface="微软雅黑" panose="020B0503020204020204" charset="-122"/>
              </a:rPr>
              <a:t>降至</a:t>
            </a:r>
            <a:r>
              <a:rPr lang="en-US" altLang="zh-CN" sz="5000" dirty="0" smtClean="0">
                <a:solidFill>
                  <a:schemeClr val="tx1"/>
                </a:solidFill>
                <a:latin typeface="微软雅黑" panose="020B0503020204020204" charset="-122"/>
                <a:ea typeface="微软雅黑" panose="020B0503020204020204" charset="-122"/>
                <a:cs typeface="微软雅黑" panose="020B0503020204020204" charset="-122"/>
              </a:rPr>
              <a:t>3.79</a:t>
            </a:r>
            <a:br>
              <a:rPr lang="en-US" altLang="zh-CN" sz="5000" dirty="0" smtClean="0">
                <a:solidFill>
                  <a:schemeClr val="tx1"/>
                </a:solidFill>
                <a:latin typeface="微软雅黑" panose="020B0503020204020204" charset="-122"/>
                <a:ea typeface="微软雅黑" panose="020B0503020204020204" charset="-122"/>
                <a:cs typeface="微软雅黑" panose="020B0503020204020204" charset="-122"/>
              </a:rPr>
            </a:br>
            <a:r>
              <a:rPr lang="zh-CN" altLang="en-US" sz="5000" dirty="0" smtClean="0">
                <a:solidFill>
                  <a:schemeClr val="tx1"/>
                </a:solidFill>
                <a:latin typeface="微软雅黑" panose="020B0503020204020204" charset="-122"/>
                <a:ea typeface="微软雅黑" panose="020B0503020204020204" charset="-122"/>
                <a:cs typeface="微软雅黑" panose="020B0503020204020204" charset="-122"/>
              </a:rPr>
              <a:t>重度脂肪肝消失。</a:t>
            </a:r>
            <a:endParaRPr lang="zh-CN" altLang="en-US" sz="5000" dirty="0" smtClean="0">
              <a:solidFill>
                <a:schemeClr val="tx1"/>
              </a:solidFill>
              <a:latin typeface="微软雅黑" panose="020B0503020204020204" charset="-122"/>
              <a:ea typeface="微软雅黑" panose="020B0503020204020204" charset="-122"/>
              <a:cs typeface="微软雅黑" panose="020B0503020204020204" charset="-122"/>
            </a:endParaRPr>
          </a:p>
        </p:txBody>
      </p:sp>
      <p:cxnSp>
        <p:nvCxnSpPr>
          <p:cNvPr id="6" name="直接连接符 5"/>
          <p:cNvCxnSpPr/>
          <p:nvPr/>
        </p:nvCxnSpPr>
        <p:spPr>
          <a:xfrm>
            <a:off x="10210800" y="1409700"/>
            <a:ext cx="0" cy="11116310"/>
          </a:xfrm>
          <a:prstGeom prst="line">
            <a:avLst/>
          </a:prstGeom>
          <a:ln w="9525" cap="flat" cmpd="sng" algn="ctr">
            <a:solidFill>
              <a:schemeClr val="accent2">
                <a:lumMod val="50000"/>
              </a:schemeClr>
            </a:solidFill>
            <a:prstDash val="dash"/>
          </a:ln>
        </p:spPr>
        <p:style>
          <a:lnRef idx="0">
            <a:schemeClr val="accent1"/>
          </a:lnRef>
          <a:fillRef idx="0">
            <a:srgbClr val="FFFFFF"/>
          </a:fillRef>
          <a:effectRef idx="0">
            <a:srgbClr val="FFFFFF"/>
          </a:effectRef>
          <a:fontRef idx="minor">
            <a:schemeClr val="tx1"/>
          </a:fontRef>
        </p:style>
      </p:cxnSp>
      <p:sp>
        <p:nvSpPr>
          <p:cNvPr id="2" name="文本框 1"/>
          <p:cNvSpPr txBox="1"/>
          <p:nvPr/>
        </p:nvSpPr>
        <p:spPr>
          <a:xfrm>
            <a:off x="11049635" y="1371600"/>
            <a:ext cx="12677140" cy="11175365"/>
          </a:xfrm>
          <a:prstGeom prst="rect">
            <a:avLst/>
          </a:prstGeom>
          <a:noFill/>
        </p:spPr>
        <p:txBody>
          <a:bodyPr wrap="square" rtlCol="0">
            <a:noAutofit/>
          </a:bodyPr>
          <a:p>
            <a:r>
              <a:rPr lang="zh-CN" altLang="en-US" sz="4800" b="1"/>
              <a:t>Mr.Meng </a:t>
            </a:r>
            <a:endParaRPr lang="zh-CN" altLang="en-US" sz="4800" b="1"/>
          </a:p>
          <a:p>
            <a:r>
              <a:rPr lang="zh-CN" altLang="en-US" sz="4800"/>
              <a:t>From the 31th course</a:t>
            </a:r>
            <a:endParaRPr lang="zh-CN" altLang="en-US" sz="4800"/>
          </a:p>
          <a:p>
            <a:endParaRPr lang="zh-CN" altLang="en-US" sz="4800"/>
          </a:p>
          <a:p>
            <a:pPr>
              <a:lnSpc>
                <a:spcPct val="110000"/>
              </a:lnSpc>
              <a:spcBef>
                <a:spcPts val="0"/>
              </a:spcBef>
              <a:spcAft>
                <a:spcPts val="0"/>
              </a:spcAft>
            </a:pPr>
            <a:r>
              <a:rPr lang="zh-CN" altLang="en-US" sz="4800"/>
              <a:t>Before resort：112.4kg</a:t>
            </a:r>
            <a:endParaRPr lang="zh-CN" altLang="en-US" sz="4800"/>
          </a:p>
          <a:p>
            <a:pPr>
              <a:lnSpc>
                <a:spcPct val="110000"/>
              </a:lnSpc>
              <a:spcBef>
                <a:spcPts val="0"/>
              </a:spcBef>
              <a:spcAft>
                <a:spcPts val="0"/>
              </a:spcAft>
            </a:pPr>
            <a:r>
              <a:rPr lang="zh-CN" altLang="en-US" sz="4800"/>
              <a:t>After resort：Reduced to his biological ideal weigh as 80 kg.</a:t>
            </a:r>
            <a:endParaRPr lang="zh-CN" altLang="en-US" sz="4800"/>
          </a:p>
          <a:p>
            <a:pPr>
              <a:lnSpc>
                <a:spcPct val="110000"/>
              </a:lnSpc>
              <a:spcBef>
                <a:spcPts val="0"/>
              </a:spcBef>
              <a:spcAft>
                <a:spcPts val="0"/>
              </a:spcAft>
            </a:pPr>
            <a:r>
              <a:rPr lang="zh-CN" altLang="en-US" sz="4800"/>
              <a:t>BP lowered from 142/100 to 116/76.</a:t>
            </a:r>
            <a:endParaRPr lang="zh-CN" altLang="en-US" sz="4800"/>
          </a:p>
          <a:p>
            <a:pPr>
              <a:lnSpc>
                <a:spcPct val="110000"/>
              </a:lnSpc>
              <a:spcBef>
                <a:spcPts val="0"/>
              </a:spcBef>
              <a:spcAft>
                <a:spcPts val="0"/>
              </a:spcAft>
            </a:pPr>
            <a:r>
              <a:rPr lang="zh-CN" altLang="en-US" sz="4800"/>
              <a:t>Fasting blood glucose reduced from 7.6mmol/L </a:t>
            </a:r>
            <a:endParaRPr lang="zh-CN" altLang="en-US" sz="4800"/>
          </a:p>
          <a:p>
            <a:pPr>
              <a:lnSpc>
                <a:spcPct val="110000"/>
              </a:lnSpc>
              <a:spcBef>
                <a:spcPts val="0"/>
              </a:spcBef>
              <a:spcAft>
                <a:spcPts val="0"/>
              </a:spcAft>
            </a:pPr>
            <a:r>
              <a:rPr lang="zh-CN" altLang="en-US" sz="4800"/>
              <a:t>to 4.8 mmol/L.</a:t>
            </a:r>
            <a:endParaRPr lang="zh-CN" altLang="en-US" sz="4800"/>
          </a:p>
          <a:p>
            <a:pPr>
              <a:lnSpc>
                <a:spcPct val="110000"/>
              </a:lnSpc>
              <a:spcBef>
                <a:spcPts val="0"/>
              </a:spcBef>
              <a:spcAft>
                <a:spcPts val="0"/>
              </a:spcAft>
            </a:pPr>
            <a:r>
              <a:rPr lang="zh-CN" altLang="en-US" sz="4800"/>
              <a:t>Hypertriglyceridemia lowered from 2.22 mmol/L to 1.24mmol/L.</a:t>
            </a:r>
            <a:endParaRPr lang="zh-CN" altLang="en-US" sz="4800"/>
          </a:p>
          <a:p>
            <a:pPr>
              <a:lnSpc>
                <a:spcPct val="110000"/>
              </a:lnSpc>
              <a:spcBef>
                <a:spcPts val="0"/>
              </a:spcBef>
              <a:spcAft>
                <a:spcPts val="0"/>
              </a:spcAft>
            </a:pPr>
            <a:r>
              <a:rPr lang="zh-CN" altLang="en-US" sz="4800"/>
              <a:t>LDL lowered from 4.04mmol/L to 1.24mmol/L. </a:t>
            </a:r>
            <a:endParaRPr lang="zh-CN" altLang="en-US" sz="4800"/>
          </a:p>
          <a:p>
            <a:pPr>
              <a:lnSpc>
                <a:spcPct val="110000"/>
              </a:lnSpc>
              <a:spcBef>
                <a:spcPts val="0"/>
              </a:spcBef>
              <a:spcAft>
                <a:spcPts val="0"/>
              </a:spcAft>
            </a:pPr>
            <a:r>
              <a:rPr lang="zh-CN" altLang="en-US" sz="4800"/>
              <a:t>TC lowered from 4.69 mmol/L to 3.79 mmol/L.</a:t>
            </a:r>
            <a:endParaRPr lang="zh-CN" altLang="en-US" sz="4800"/>
          </a:p>
          <a:p>
            <a:pPr>
              <a:lnSpc>
                <a:spcPct val="110000"/>
              </a:lnSpc>
              <a:spcBef>
                <a:spcPts val="0"/>
              </a:spcBef>
              <a:spcAft>
                <a:spcPts val="0"/>
              </a:spcAft>
            </a:pPr>
            <a:r>
              <a:rPr lang="zh-CN" altLang="en-US" sz="4800"/>
              <a:t>Steatohepatitis got healed. </a:t>
            </a:r>
            <a:endParaRPr lang="zh-CN" altLang="en-US" sz="4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4" name="图片 3" descr="标题-胡"/>
          <p:cNvPicPr>
            <a:picLocks noChangeAspect="1"/>
          </p:cNvPicPr>
          <p:nvPr/>
        </p:nvPicPr>
        <p:blipFill>
          <a:blip r:embed="rId2"/>
          <a:stretch>
            <a:fillRect/>
          </a:stretch>
        </p:blipFill>
        <p:spPr>
          <a:xfrm>
            <a:off x="2439035" y="0"/>
            <a:ext cx="19302730" cy="13716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4"/>
          <p:cNvSpPr>
            <a:spLocks noGrp="1"/>
          </p:cNvSpPr>
          <p:nvPr/>
        </p:nvSpPr>
        <p:spPr>
          <a:xfrm>
            <a:off x="1371600" y="1676400"/>
            <a:ext cx="8516620" cy="6741160"/>
          </a:xfrm>
          <a:prstGeom prst="rect">
            <a:avLst/>
          </a:prstGeom>
        </p:spPr>
        <p:txBody>
          <a:bodyPr vert="horz" lIns="119677" tIns="59838" rIns="119677" bIns="59838" rtlCol="0" anchor="ctr">
            <a:noAutofit/>
          </a:bodyPr>
          <a:lstStyle>
            <a:lvl1pPr algn="ctr" rtl="0" eaLnBrk="1" latinLnBrk="0" hangingPunct="1">
              <a:spcBef>
                <a:spcPct val="0"/>
              </a:spcBef>
              <a:buNone/>
              <a:defRPr kumimoji="0" sz="58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algn="l">
              <a:lnSpc>
                <a:spcPct val="150000"/>
              </a:lnSpc>
            </a:pPr>
            <a:r>
              <a:rPr lang="zh-CN" altLang="en-US" sz="5200" b="1" dirty="0" smtClean="0">
                <a:solidFill>
                  <a:schemeClr val="tx1"/>
                </a:solidFill>
                <a:latin typeface="微软雅黑" panose="020B0503020204020204" charset="-122"/>
                <a:ea typeface="微软雅黑" panose="020B0503020204020204" charset="-122"/>
                <a:cs typeface="微软雅黑" panose="020B0503020204020204" charset="-122"/>
              </a:rPr>
              <a:t>第18期学员 ：胡先生</a:t>
            </a:r>
            <a:br>
              <a:rPr lang="zh-CN" altLang="en-US" sz="5200" dirty="0" smtClean="0">
                <a:solidFill>
                  <a:schemeClr val="tx1"/>
                </a:solidFill>
                <a:latin typeface="微软雅黑" panose="020B0503020204020204" charset="-122"/>
                <a:ea typeface="微软雅黑" panose="020B0503020204020204" charset="-122"/>
                <a:cs typeface="微软雅黑" panose="020B0503020204020204" charset="-122"/>
              </a:rPr>
            </a:br>
            <a:r>
              <a:rPr lang="zh-CN" altLang="en-US" sz="5200" dirty="0" smtClean="0">
                <a:solidFill>
                  <a:srgbClr val="C00000"/>
                </a:solidFill>
                <a:latin typeface="微软雅黑" panose="020B0503020204020204" charset="-122"/>
                <a:ea typeface="微软雅黑" panose="020B0503020204020204" charset="-122"/>
                <a:cs typeface="微软雅黑" panose="020B0503020204020204" charset="-122"/>
              </a:rPr>
              <a:t>腹部脂肪瘤</a:t>
            </a:r>
            <a:r>
              <a:rPr lang="zh-CN" altLang="en-US" sz="5200" dirty="0" smtClean="0">
                <a:solidFill>
                  <a:schemeClr val="tx1"/>
                </a:solidFill>
                <a:latin typeface="微软雅黑" panose="020B0503020204020204" charset="-122"/>
                <a:ea typeface="微软雅黑" panose="020B0503020204020204" charset="-122"/>
                <a:cs typeface="微软雅黑" panose="020B0503020204020204" charset="-122"/>
              </a:rPr>
              <a:t>基本消失。</a:t>
            </a:r>
            <a:br>
              <a:rPr lang="zh-CN" altLang="en-US" sz="5200" dirty="0" smtClean="0">
                <a:solidFill>
                  <a:schemeClr val="tx1"/>
                </a:solidFill>
                <a:latin typeface="微软雅黑" panose="020B0503020204020204" charset="-122"/>
                <a:ea typeface="微软雅黑" panose="020B0503020204020204" charset="-122"/>
                <a:cs typeface="微软雅黑" panose="020B0503020204020204" charset="-122"/>
              </a:rPr>
            </a:br>
            <a:r>
              <a:rPr lang="zh-CN" altLang="en-US" sz="5200" dirty="0" smtClean="0">
                <a:solidFill>
                  <a:schemeClr val="tx1"/>
                </a:solidFill>
                <a:latin typeface="微软雅黑" panose="020B0503020204020204" charset="-122"/>
                <a:ea typeface="微软雅黑" panose="020B0503020204020204" charset="-122"/>
                <a:cs typeface="微软雅黑" panose="020B0503020204020204" charset="-122"/>
              </a:rPr>
              <a:t>空腹血糖从</a:t>
            </a:r>
            <a:r>
              <a:rPr lang="zh-CN" altLang="en-US" sz="5200" b="1" dirty="0" smtClean="0">
                <a:solidFill>
                  <a:srgbClr val="C00000"/>
                </a:solidFill>
                <a:latin typeface="微软雅黑" panose="020B0503020204020204" charset="-122"/>
                <a:ea typeface="微软雅黑" panose="020B0503020204020204" charset="-122"/>
                <a:cs typeface="微软雅黑" panose="020B0503020204020204" charset="-122"/>
              </a:rPr>
              <a:t>11.8 </a:t>
            </a:r>
            <a:r>
              <a:rPr lang="zh-CN" altLang="en-US" sz="5200" dirty="0" smtClean="0">
                <a:solidFill>
                  <a:schemeClr val="tx1"/>
                </a:solidFill>
                <a:latin typeface="微软雅黑" panose="020B0503020204020204" charset="-122"/>
                <a:ea typeface="微软雅黑" panose="020B0503020204020204" charset="-122"/>
                <a:cs typeface="微软雅黑" panose="020B0503020204020204" charset="-122"/>
              </a:rPr>
              <a:t>降至6.3 左右，胰岛素停用，降糖药减半。</a:t>
            </a:r>
            <a:endParaRPr lang="en-US" altLang="zh-CN" sz="5200" b="1" dirty="0">
              <a:latin typeface="宋体" panose="02010600030101010101" pitchFamily="2" charset="-122"/>
              <a:ea typeface="宋体" panose="02010600030101010101" pitchFamily="2" charset="-122"/>
            </a:endParaRPr>
          </a:p>
        </p:txBody>
      </p:sp>
      <p:cxnSp>
        <p:nvCxnSpPr>
          <p:cNvPr id="6" name="直接连接符 5"/>
          <p:cNvCxnSpPr/>
          <p:nvPr/>
        </p:nvCxnSpPr>
        <p:spPr>
          <a:xfrm>
            <a:off x="10210800" y="1752600"/>
            <a:ext cx="0" cy="10620375"/>
          </a:xfrm>
          <a:prstGeom prst="line">
            <a:avLst/>
          </a:prstGeom>
          <a:ln w="9525" cap="flat" cmpd="sng" algn="ctr">
            <a:solidFill>
              <a:schemeClr val="accent2">
                <a:lumMod val="50000"/>
              </a:schemeClr>
            </a:solidFill>
            <a:prstDash val="dash"/>
          </a:ln>
        </p:spPr>
        <p:style>
          <a:lnRef idx="0">
            <a:schemeClr val="accent1"/>
          </a:lnRef>
          <a:fillRef idx="0">
            <a:srgbClr val="FFFFFF"/>
          </a:fillRef>
          <a:effectRef idx="0">
            <a:srgbClr val="FFFFFF"/>
          </a:effectRef>
          <a:fontRef idx="minor">
            <a:schemeClr val="tx1"/>
          </a:fontRef>
        </p:style>
      </p:cxnSp>
      <p:sp>
        <p:nvSpPr>
          <p:cNvPr id="3" name="文本框 2"/>
          <p:cNvSpPr txBox="1"/>
          <p:nvPr/>
        </p:nvSpPr>
        <p:spPr>
          <a:xfrm>
            <a:off x="11268075" y="2057400"/>
            <a:ext cx="12019915" cy="10794365"/>
          </a:xfrm>
          <a:prstGeom prst="rect">
            <a:avLst/>
          </a:prstGeom>
          <a:noFill/>
        </p:spPr>
        <p:txBody>
          <a:bodyPr wrap="square" rtlCol="0">
            <a:noAutofit/>
          </a:bodyPr>
          <a:p>
            <a:r>
              <a:rPr lang="zh-CN" altLang="en-US" sz="4800" b="1"/>
              <a:t>Mr.Hu </a:t>
            </a:r>
            <a:endParaRPr lang="zh-CN" altLang="en-US" sz="4800" b="1"/>
          </a:p>
          <a:p>
            <a:r>
              <a:rPr lang="zh-CN" altLang="en-US" sz="4800"/>
              <a:t>From the 18th course</a:t>
            </a:r>
            <a:endParaRPr lang="zh-CN" altLang="en-US" sz="4800"/>
          </a:p>
          <a:p>
            <a:endParaRPr lang="zh-CN" altLang="en-US" sz="4800"/>
          </a:p>
          <a:p>
            <a:pPr>
              <a:lnSpc>
                <a:spcPct val="120000"/>
              </a:lnSpc>
              <a:spcBef>
                <a:spcPts val="0"/>
              </a:spcBef>
              <a:spcAft>
                <a:spcPts val="0"/>
              </a:spcAft>
            </a:pPr>
            <a:r>
              <a:rPr lang="zh-CN" altLang="en-US" sz="4800" b="1"/>
              <a:t>After resort：</a:t>
            </a:r>
            <a:r>
              <a:rPr lang="zh-CN" altLang="en-US" sz="4800"/>
              <a:t>Abdominal lipoma got  largely disappeared.</a:t>
            </a:r>
            <a:endParaRPr lang="zh-CN" altLang="en-US" sz="4800"/>
          </a:p>
          <a:p>
            <a:pPr>
              <a:lnSpc>
                <a:spcPct val="120000"/>
              </a:lnSpc>
              <a:spcBef>
                <a:spcPts val="0"/>
              </a:spcBef>
              <a:spcAft>
                <a:spcPts val="0"/>
              </a:spcAft>
            </a:pPr>
            <a:r>
              <a:rPr lang="zh-CN" altLang="en-US" sz="4800"/>
              <a:t>Fasting blood glucose reduced from 11.8mmol/L to 6.3mmol/L,</a:t>
            </a:r>
            <a:endParaRPr lang="zh-CN" altLang="en-US" sz="4800"/>
          </a:p>
          <a:p>
            <a:pPr>
              <a:lnSpc>
                <a:spcPct val="120000"/>
              </a:lnSpc>
              <a:spcBef>
                <a:spcPts val="0"/>
              </a:spcBef>
              <a:spcAft>
                <a:spcPts val="0"/>
              </a:spcAft>
            </a:pPr>
            <a:r>
              <a:rPr lang="zh-CN" altLang="en-US" sz="4800"/>
              <a:t>eliminated the need for insulin injection and reduced the need for oral diabetes medications. </a:t>
            </a:r>
            <a:endParaRPr lang="zh-CN" altLang="en-US" sz="4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4" name="图片 3" descr="标题-周"/>
          <p:cNvPicPr>
            <a:picLocks noChangeAspect="1"/>
          </p:cNvPicPr>
          <p:nvPr/>
        </p:nvPicPr>
        <p:blipFill>
          <a:blip r:embed="rId2"/>
          <a:stretch>
            <a:fillRect/>
          </a:stretch>
        </p:blipFill>
        <p:spPr>
          <a:xfrm>
            <a:off x="5181600" y="0"/>
            <a:ext cx="13716000" cy="13716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5" name="标题 14"/>
          <p:cNvSpPr>
            <a:spLocks noGrp="1"/>
          </p:cNvSpPr>
          <p:nvPr/>
        </p:nvSpPr>
        <p:spPr>
          <a:xfrm>
            <a:off x="1447800" y="1905000"/>
            <a:ext cx="8070215" cy="9329420"/>
          </a:xfrm>
          <a:prstGeom prst="rect">
            <a:avLst/>
          </a:prstGeom>
        </p:spPr>
        <p:txBody>
          <a:bodyPr vert="horz" lIns="119677" tIns="59838" rIns="119677" bIns="59838" rtlCol="0" anchor="ctr">
            <a:noAutofit/>
          </a:bodyPr>
          <a:lstStyle>
            <a:lvl1pPr algn="ctr" rtl="0" eaLnBrk="1" latinLnBrk="0" hangingPunct="1">
              <a:spcBef>
                <a:spcPct val="0"/>
              </a:spcBef>
              <a:buNone/>
              <a:defRPr kumimoji="0" sz="58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algn="l">
              <a:lnSpc>
                <a:spcPct val="150000"/>
              </a:lnSpc>
            </a:pPr>
            <a:r>
              <a:rPr lang="zh-CN" altLang="en-US" sz="4800" b="1" dirty="0" smtClean="0">
                <a:solidFill>
                  <a:schemeClr val="tx1"/>
                </a:solidFill>
                <a:latin typeface="微软雅黑" panose="020B0503020204020204" charset="-122"/>
                <a:ea typeface="微软雅黑" panose="020B0503020204020204" charset="-122"/>
                <a:cs typeface="微软雅黑" panose="020B0503020204020204" charset="-122"/>
              </a:rPr>
              <a:t>第</a:t>
            </a:r>
            <a:r>
              <a:rPr lang="en-US" altLang="zh-CN" sz="4800" b="1" dirty="0" smtClean="0">
                <a:solidFill>
                  <a:schemeClr val="tx1"/>
                </a:solidFill>
                <a:latin typeface="微软雅黑" panose="020B0503020204020204" charset="-122"/>
                <a:ea typeface="微软雅黑" panose="020B0503020204020204" charset="-122"/>
                <a:cs typeface="微软雅黑" panose="020B0503020204020204" charset="-122"/>
              </a:rPr>
              <a:t>88</a:t>
            </a:r>
            <a:r>
              <a:rPr lang="zh-CN" altLang="en-US" sz="4800" b="1" dirty="0" smtClean="0">
                <a:solidFill>
                  <a:schemeClr val="tx1"/>
                </a:solidFill>
                <a:latin typeface="微软雅黑" panose="020B0503020204020204" charset="-122"/>
                <a:ea typeface="微软雅黑" panose="020B0503020204020204" charset="-122"/>
                <a:cs typeface="微软雅黑" panose="020B0503020204020204" charset="-122"/>
              </a:rPr>
              <a:t>期学员</a:t>
            </a:r>
            <a:r>
              <a:rPr lang="en-US" altLang="zh-CN" sz="4800"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4800" b="1" dirty="0" smtClean="0">
                <a:solidFill>
                  <a:schemeClr val="tx1"/>
                </a:solidFill>
                <a:latin typeface="微软雅黑" panose="020B0503020204020204" charset="-122"/>
                <a:ea typeface="微软雅黑" panose="020B0503020204020204" charset="-122"/>
                <a:cs typeface="微软雅黑" panose="020B0503020204020204" charset="-122"/>
              </a:rPr>
              <a:t> 周先生</a:t>
            </a:r>
            <a:br>
              <a:rPr lang="en-US" altLang="zh-CN" sz="4800" dirty="0" smtClean="0">
                <a:solidFill>
                  <a:schemeClr val="tx1"/>
                </a:solidFill>
                <a:latin typeface="微软雅黑" panose="020B0503020204020204" charset="-122"/>
                <a:ea typeface="微软雅黑" panose="020B0503020204020204" charset="-122"/>
                <a:cs typeface="微软雅黑" panose="020B0503020204020204" charset="-122"/>
              </a:rPr>
            </a:br>
            <a:r>
              <a:rPr lang="en-US" altLang="zh-CN" sz="4800" b="1" dirty="0" smtClean="0">
                <a:solidFill>
                  <a:srgbClr val="C00000"/>
                </a:solidFill>
                <a:latin typeface="微软雅黑" panose="020B0503020204020204" charset="-122"/>
                <a:ea typeface="微软雅黑" panose="020B0503020204020204" charset="-122"/>
                <a:cs typeface="微软雅黑" panose="020B0503020204020204" charset="-122"/>
              </a:rPr>
              <a:t>7</a:t>
            </a:r>
            <a:r>
              <a:rPr lang="zh-CN" altLang="en-US" sz="4800" b="1" dirty="0" smtClean="0">
                <a:solidFill>
                  <a:srgbClr val="C00000"/>
                </a:solidFill>
                <a:latin typeface="微软雅黑" panose="020B0503020204020204" charset="-122"/>
                <a:ea typeface="微软雅黑" panose="020B0503020204020204" charset="-122"/>
                <a:cs typeface="微软雅黑" panose="020B0503020204020204" charset="-122"/>
              </a:rPr>
              <a:t>粒</a:t>
            </a:r>
            <a:r>
              <a:rPr lang="zh-CN" altLang="en-US" sz="4800" dirty="0" smtClean="0">
                <a:solidFill>
                  <a:schemeClr val="tx1"/>
                </a:solidFill>
                <a:latin typeface="微软雅黑" panose="020B0503020204020204" charset="-122"/>
                <a:ea typeface="微软雅黑" panose="020B0503020204020204" charset="-122"/>
                <a:cs typeface="微软雅黑" panose="020B0503020204020204" charset="-122"/>
              </a:rPr>
              <a:t>降糖</a:t>
            </a:r>
            <a:r>
              <a:rPr lang="zh-CN" altLang="en-US" sz="4800" dirty="0">
                <a:solidFill>
                  <a:schemeClr val="tx1"/>
                </a:solidFill>
                <a:latin typeface="微软雅黑" panose="020B0503020204020204" charset="-122"/>
                <a:ea typeface="微软雅黑" panose="020B0503020204020204" charset="-122"/>
                <a:cs typeface="微软雅黑" panose="020B0503020204020204" charset="-122"/>
              </a:rPr>
              <a:t>药</a:t>
            </a:r>
            <a:r>
              <a:rPr lang="zh-CN" altLang="en-US" sz="4800" dirty="0" smtClean="0">
                <a:solidFill>
                  <a:schemeClr val="tx1"/>
                </a:solidFill>
                <a:latin typeface="微软雅黑" panose="020B0503020204020204" charset="-122"/>
                <a:ea typeface="微软雅黑" panose="020B0503020204020204" charset="-122"/>
                <a:cs typeface="微软雅黑" panose="020B0503020204020204" charset="-122"/>
              </a:rPr>
              <a:t>停服</a:t>
            </a:r>
            <a:br>
              <a:rPr lang="zh-CN" altLang="en-US" sz="4800" dirty="0" smtClean="0">
                <a:solidFill>
                  <a:schemeClr val="tx1"/>
                </a:solidFill>
                <a:latin typeface="微软雅黑" panose="020B0503020204020204" charset="-122"/>
                <a:ea typeface="微软雅黑" panose="020B0503020204020204" charset="-122"/>
                <a:cs typeface="微软雅黑" panose="020B0503020204020204" charset="-122"/>
              </a:rPr>
            </a:br>
            <a:r>
              <a:rPr lang="zh-CN" altLang="en-US" sz="4800" dirty="0" smtClean="0">
                <a:solidFill>
                  <a:schemeClr val="tx1"/>
                </a:solidFill>
                <a:latin typeface="微软雅黑" panose="020B0503020204020204" charset="-122"/>
                <a:ea typeface="微软雅黑" panose="020B0503020204020204" charset="-122"/>
                <a:cs typeface="微软雅黑" panose="020B0503020204020204" charset="-122"/>
              </a:rPr>
              <a:t>晚间</a:t>
            </a:r>
            <a:r>
              <a:rPr lang="en-US" altLang="zh-CN" sz="4800" b="1" dirty="0">
                <a:solidFill>
                  <a:srgbClr val="C00000"/>
                </a:solidFill>
                <a:latin typeface="微软雅黑" panose="020B0503020204020204" charset="-122"/>
                <a:ea typeface="微软雅黑" panose="020B0503020204020204" charset="-122"/>
                <a:cs typeface="微软雅黑" panose="020B0503020204020204" charset="-122"/>
              </a:rPr>
              <a:t>16</a:t>
            </a:r>
            <a:r>
              <a:rPr lang="zh-CN" altLang="en-US" sz="4800" b="1" dirty="0">
                <a:solidFill>
                  <a:srgbClr val="C00000"/>
                </a:solidFill>
                <a:latin typeface="微软雅黑" panose="020B0503020204020204" charset="-122"/>
                <a:ea typeface="微软雅黑" panose="020B0503020204020204" charset="-122"/>
                <a:cs typeface="微软雅黑" panose="020B0503020204020204" charset="-122"/>
              </a:rPr>
              <a:t>个单位的</a:t>
            </a:r>
            <a:r>
              <a:rPr lang="zh-CN" altLang="en-US" sz="4800" b="1" dirty="0" smtClean="0">
                <a:solidFill>
                  <a:srgbClr val="C00000"/>
                </a:solidFill>
                <a:latin typeface="微软雅黑" panose="020B0503020204020204" charset="-122"/>
                <a:ea typeface="微软雅黑" panose="020B0503020204020204" charset="-122"/>
                <a:cs typeface="微软雅黑" panose="020B0503020204020204" charset="-122"/>
              </a:rPr>
              <a:t>胰岛素</a:t>
            </a:r>
            <a:r>
              <a:rPr lang="zh-CN" altLang="en-US" sz="4800" dirty="0" smtClean="0">
                <a:solidFill>
                  <a:schemeClr val="tx1"/>
                </a:solidFill>
                <a:latin typeface="微软雅黑" panose="020B0503020204020204" charset="-122"/>
                <a:ea typeface="微软雅黑" panose="020B0503020204020204" charset="-122"/>
                <a:cs typeface="微软雅黑" panose="020B0503020204020204" charset="-122"/>
              </a:rPr>
              <a:t>停用</a:t>
            </a:r>
            <a:br>
              <a:rPr lang="zh-CN" altLang="en-US" sz="4800" dirty="0">
                <a:solidFill>
                  <a:schemeClr val="tx1"/>
                </a:solidFill>
                <a:latin typeface="微软雅黑" panose="020B0503020204020204" charset="-122"/>
                <a:ea typeface="微软雅黑" panose="020B0503020204020204" charset="-122"/>
                <a:cs typeface="微软雅黑" panose="020B0503020204020204" charset="-122"/>
              </a:rPr>
            </a:br>
            <a:r>
              <a:rPr lang="zh-CN" altLang="en-US" sz="4800" dirty="0">
                <a:solidFill>
                  <a:schemeClr val="tx1"/>
                </a:solidFill>
                <a:latin typeface="微软雅黑" panose="020B0503020204020204" charset="-122"/>
                <a:ea typeface="微软雅黑" panose="020B0503020204020204" charset="-122"/>
                <a:cs typeface="微软雅黑" panose="020B0503020204020204" charset="-122"/>
              </a:rPr>
              <a:t>右侧甲状腺结节</a:t>
            </a:r>
            <a:r>
              <a:rPr lang="zh-CN" altLang="en-US" sz="4800" dirty="0" smtClean="0">
                <a:solidFill>
                  <a:schemeClr val="tx1"/>
                </a:solidFill>
                <a:latin typeface="微软雅黑" panose="020B0503020204020204" charset="-122"/>
                <a:ea typeface="微软雅黑" panose="020B0503020204020204" charset="-122"/>
                <a:cs typeface="微软雅黑" panose="020B0503020204020204" charset="-122"/>
              </a:rPr>
              <a:t>消失</a:t>
            </a:r>
            <a:br>
              <a:rPr lang="zh-CN" altLang="en-US" sz="4800" dirty="0" smtClean="0">
                <a:solidFill>
                  <a:schemeClr val="tx1"/>
                </a:solidFill>
                <a:latin typeface="微软雅黑" panose="020B0503020204020204" charset="-122"/>
                <a:ea typeface="微软雅黑" panose="020B0503020204020204" charset="-122"/>
                <a:cs typeface="微软雅黑" panose="020B0503020204020204" charset="-122"/>
              </a:rPr>
            </a:br>
            <a:r>
              <a:rPr lang="zh-CN" altLang="en-US" sz="4800" dirty="0" smtClean="0">
                <a:solidFill>
                  <a:schemeClr val="tx1"/>
                </a:solidFill>
                <a:latin typeface="微软雅黑" panose="020B0503020204020204" charset="-122"/>
                <a:ea typeface="微软雅黑" panose="020B0503020204020204" charset="-122"/>
                <a:cs typeface="微软雅黑" panose="020B0503020204020204" charset="-122"/>
              </a:rPr>
              <a:t>双肾结石消失</a:t>
            </a:r>
            <a:br>
              <a:rPr lang="zh-CN" altLang="en-US" sz="4800" dirty="0" smtClean="0">
                <a:solidFill>
                  <a:schemeClr val="tx1"/>
                </a:solidFill>
                <a:latin typeface="微软雅黑" panose="020B0503020204020204" charset="-122"/>
                <a:ea typeface="微软雅黑" panose="020B0503020204020204" charset="-122"/>
                <a:cs typeface="微软雅黑" panose="020B0503020204020204" charset="-122"/>
              </a:rPr>
            </a:br>
            <a:r>
              <a:rPr lang="zh-CN" altLang="en-US" sz="4800" dirty="0" smtClean="0">
                <a:solidFill>
                  <a:schemeClr val="tx1"/>
                </a:solidFill>
                <a:latin typeface="微软雅黑" panose="020B0503020204020204" charset="-122"/>
                <a:ea typeface="微软雅黑" panose="020B0503020204020204" charset="-122"/>
                <a:cs typeface="微软雅黑" panose="020B0503020204020204" charset="-122"/>
              </a:rPr>
              <a:t>十几年的牛皮癣消失</a:t>
            </a:r>
            <a:br>
              <a:rPr lang="zh-CN" altLang="en-US" sz="4800" dirty="0" smtClean="0">
                <a:solidFill>
                  <a:schemeClr val="tx1"/>
                </a:solidFill>
                <a:latin typeface="微软雅黑" panose="020B0503020204020204" charset="-122"/>
                <a:ea typeface="微软雅黑" panose="020B0503020204020204" charset="-122"/>
                <a:cs typeface="微软雅黑" panose="020B0503020204020204" charset="-122"/>
              </a:rPr>
            </a:br>
            <a:r>
              <a:rPr lang="zh-CN" altLang="en-US" sz="4800" dirty="0" smtClean="0">
                <a:solidFill>
                  <a:schemeClr val="tx1"/>
                </a:solidFill>
                <a:latin typeface="微软雅黑" panose="020B0503020204020204" charset="-122"/>
                <a:ea typeface="微软雅黑" panose="020B0503020204020204" charset="-122"/>
                <a:cs typeface="微软雅黑" panose="020B0503020204020204" charset="-122"/>
              </a:rPr>
              <a:t>养护之前胰岛素水平是</a:t>
            </a:r>
            <a:r>
              <a:rPr lang="en-US" altLang="zh-CN" sz="4800" dirty="0" smtClean="0">
                <a:solidFill>
                  <a:schemeClr val="tx1"/>
                </a:solidFill>
                <a:latin typeface="微软雅黑" panose="020B0503020204020204" charset="-122"/>
                <a:ea typeface="微软雅黑" panose="020B0503020204020204" charset="-122"/>
                <a:cs typeface="微软雅黑" panose="020B0503020204020204" charset="-122"/>
              </a:rPr>
              <a:t>2.94</a:t>
            </a:r>
            <a:r>
              <a:rPr lang="zh-CN" altLang="en-US" sz="4800" dirty="0" smtClean="0">
                <a:solidFill>
                  <a:schemeClr val="tx1"/>
                </a:solidFill>
                <a:latin typeface="微软雅黑" panose="020B0503020204020204" charset="-122"/>
                <a:ea typeface="微软雅黑" panose="020B0503020204020204" charset="-122"/>
                <a:cs typeface="微软雅黑" panose="020B0503020204020204" charset="-122"/>
              </a:rPr>
              <a:t>，养护之后胰岛素水平是</a:t>
            </a:r>
            <a:r>
              <a:rPr lang="en-US" altLang="zh-CN" sz="4800" dirty="0" smtClean="0">
                <a:solidFill>
                  <a:schemeClr val="tx1"/>
                </a:solidFill>
                <a:latin typeface="微软雅黑" panose="020B0503020204020204" charset="-122"/>
                <a:ea typeface="微软雅黑" panose="020B0503020204020204" charset="-122"/>
                <a:cs typeface="微软雅黑" panose="020B0503020204020204" charset="-122"/>
              </a:rPr>
              <a:t>5.31</a:t>
            </a:r>
            <a:endParaRPr lang="en-US" altLang="zh-CN" sz="4800" dirty="0" smtClean="0">
              <a:solidFill>
                <a:schemeClr val="tx1"/>
              </a:solidFill>
              <a:latin typeface="微软雅黑" panose="020B0503020204020204" charset="-122"/>
              <a:ea typeface="微软雅黑" panose="020B0503020204020204" charset="-122"/>
              <a:cs typeface="微软雅黑" panose="020B0503020204020204" charset="-122"/>
            </a:endParaRPr>
          </a:p>
        </p:txBody>
      </p:sp>
      <p:cxnSp>
        <p:nvCxnSpPr>
          <p:cNvPr id="6" name="直接连接符 5"/>
          <p:cNvCxnSpPr/>
          <p:nvPr/>
        </p:nvCxnSpPr>
        <p:spPr>
          <a:xfrm>
            <a:off x="10210800" y="1905635"/>
            <a:ext cx="0" cy="10620375"/>
          </a:xfrm>
          <a:prstGeom prst="line">
            <a:avLst/>
          </a:prstGeom>
          <a:ln w="9525" cap="flat" cmpd="sng" algn="ctr">
            <a:solidFill>
              <a:schemeClr val="accent2">
                <a:lumMod val="50000"/>
              </a:schemeClr>
            </a:solidFill>
            <a:prstDash val="dash"/>
          </a:ln>
        </p:spPr>
        <p:style>
          <a:lnRef idx="0">
            <a:schemeClr val="accent1"/>
          </a:lnRef>
          <a:fillRef idx="0">
            <a:srgbClr val="FFFFFF"/>
          </a:fillRef>
          <a:effectRef idx="0">
            <a:srgbClr val="FFFFFF"/>
          </a:effectRef>
          <a:fontRef idx="minor">
            <a:schemeClr val="tx1"/>
          </a:fontRef>
        </p:style>
      </p:cxnSp>
      <p:sp>
        <p:nvSpPr>
          <p:cNvPr id="3" name="文本框 2"/>
          <p:cNvSpPr txBox="1"/>
          <p:nvPr/>
        </p:nvSpPr>
        <p:spPr>
          <a:xfrm>
            <a:off x="11268075" y="2057400"/>
            <a:ext cx="12019915" cy="10794365"/>
          </a:xfrm>
          <a:prstGeom prst="rect">
            <a:avLst/>
          </a:prstGeom>
          <a:noFill/>
        </p:spPr>
        <p:txBody>
          <a:bodyPr wrap="square" rtlCol="0">
            <a:noAutofit/>
          </a:bodyPr>
          <a:p>
            <a:r>
              <a:rPr lang="zh-CN" altLang="en-US" sz="4800" b="1"/>
              <a:t>Mr.Zhou </a:t>
            </a:r>
            <a:endParaRPr lang="zh-CN" altLang="en-US" sz="4800" b="1"/>
          </a:p>
          <a:p>
            <a:r>
              <a:rPr lang="zh-CN" altLang="en-US" sz="4800"/>
              <a:t>From the 88th course</a:t>
            </a:r>
            <a:endParaRPr lang="zh-CN" altLang="en-US" sz="4800"/>
          </a:p>
          <a:p>
            <a:endParaRPr lang="zh-CN" altLang="en-US" sz="4800"/>
          </a:p>
          <a:p>
            <a:pPr>
              <a:lnSpc>
                <a:spcPct val="120000"/>
              </a:lnSpc>
              <a:spcBef>
                <a:spcPts val="0"/>
              </a:spcBef>
              <a:spcAft>
                <a:spcPts val="0"/>
              </a:spcAft>
            </a:pPr>
            <a:r>
              <a:rPr lang="zh-CN" altLang="en-US" sz="4800" b="1"/>
              <a:t>After resort：</a:t>
            </a:r>
            <a:r>
              <a:rPr lang="zh-CN" altLang="en-US" sz="4800"/>
              <a:t>Insulin level raised from 2.94mU/L to 5.31mU/L,</a:t>
            </a:r>
            <a:endParaRPr lang="zh-CN" altLang="en-US" sz="4800"/>
          </a:p>
          <a:p>
            <a:pPr>
              <a:lnSpc>
                <a:spcPct val="120000"/>
              </a:lnSpc>
              <a:spcBef>
                <a:spcPts val="0"/>
              </a:spcBef>
              <a:spcAft>
                <a:spcPts val="0"/>
              </a:spcAft>
            </a:pPr>
            <a:r>
              <a:rPr lang="zh-CN" altLang="en-US" sz="4800"/>
              <a:t>eliminated the need for oral diabetes medications and insulin injection. </a:t>
            </a:r>
            <a:endParaRPr lang="zh-CN" altLang="en-US" sz="4800"/>
          </a:p>
          <a:p>
            <a:pPr>
              <a:lnSpc>
                <a:spcPct val="120000"/>
              </a:lnSpc>
              <a:spcBef>
                <a:spcPts val="0"/>
              </a:spcBef>
              <a:spcAft>
                <a:spcPts val="0"/>
              </a:spcAft>
            </a:pPr>
            <a:r>
              <a:rPr lang="zh-CN" altLang="en-US" sz="4800"/>
              <a:t>Thyroid nodule and kidney stones got disappeared.Psoriasis got healed.</a:t>
            </a:r>
            <a:endParaRPr lang="zh-CN" altLang="en-US" sz="4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4" name="图片 3" descr="标题-曹女士"/>
          <p:cNvPicPr>
            <a:picLocks noChangeAspect="1"/>
          </p:cNvPicPr>
          <p:nvPr/>
        </p:nvPicPr>
        <p:blipFill>
          <a:blip r:embed="rId2"/>
          <a:stretch>
            <a:fillRect/>
          </a:stretch>
        </p:blipFill>
        <p:spPr>
          <a:xfrm>
            <a:off x="6934200" y="-76200"/>
            <a:ext cx="10356850" cy="13792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4"/>
          <p:cNvSpPr>
            <a:spLocks noGrp="1"/>
          </p:cNvSpPr>
          <p:nvPr/>
        </p:nvSpPr>
        <p:spPr>
          <a:xfrm>
            <a:off x="1524000" y="1981200"/>
            <a:ext cx="7856220" cy="6336665"/>
          </a:xfrm>
          <a:prstGeom prst="rect">
            <a:avLst/>
          </a:prstGeom>
        </p:spPr>
        <p:txBody>
          <a:bodyPr vert="horz" lIns="119677" tIns="59838" rIns="119677" bIns="59838" rtlCol="0" anchor="ctr">
            <a:noAutofit/>
          </a:bodyPr>
          <a:lstStyle>
            <a:lvl1pPr algn="ctr" rtl="0" eaLnBrk="1" latinLnBrk="0" hangingPunct="1">
              <a:spcBef>
                <a:spcPct val="0"/>
              </a:spcBef>
              <a:buNone/>
              <a:defRPr kumimoji="0" sz="58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algn="l">
              <a:lnSpc>
                <a:spcPct val="150000"/>
              </a:lnSpc>
            </a:pPr>
            <a:r>
              <a:rPr lang="zh-CN" altLang="en-US" sz="5200" b="1" dirty="0" smtClean="0">
                <a:solidFill>
                  <a:schemeClr val="tx1"/>
                </a:solidFill>
                <a:latin typeface="微软雅黑" panose="020B0503020204020204" charset="-122"/>
                <a:ea typeface="微软雅黑" panose="020B0503020204020204" charset="-122"/>
                <a:cs typeface="微软雅黑" panose="020B0503020204020204" charset="-122"/>
              </a:rPr>
              <a:t>第</a:t>
            </a:r>
            <a:r>
              <a:rPr lang="en-US" altLang="zh-CN" sz="5200" b="1" dirty="0" smtClean="0">
                <a:solidFill>
                  <a:schemeClr val="tx1"/>
                </a:solidFill>
                <a:latin typeface="微软雅黑" panose="020B0503020204020204" charset="-122"/>
                <a:ea typeface="微软雅黑" panose="020B0503020204020204" charset="-122"/>
                <a:cs typeface="微软雅黑" panose="020B0503020204020204" charset="-122"/>
              </a:rPr>
              <a:t>55</a:t>
            </a:r>
            <a:r>
              <a:rPr lang="zh-CN" altLang="en-US" sz="5200" b="1" dirty="0" smtClean="0">
                <a:solidFill>
                  <a:schemeClr val="tx1"/>
                </a:solidFill>
                <a:latin typeface="微软雅黑" panose="020B0503020204020204" charset="-122"/>
                <a:ea typeface="微软雅黑" panose="020B0503020204020204" charset="-122"/>
                <a:cs typeface="微软雅黑" panose="020B0503020204020204" charset="-122"/>
              </a:rPr>
              <a:t>期学员</a:t>
            </a:r>
            <a:r>
              <a:rPr lang="en-US" altLang="zh-CN" sz="5200"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5200" b="1" dirty="0" smtClean="0">
                <a:solidFill>
                  <a:schemeClr val="tx1"/>
                </a:solidFill>
                <a:latin typeface="微软雅黑" panose="020B0503020204020204" charset="-122"/>
                <a:ea typeface="微软雅黑" panose="020B0503020204020204" charset="-122"/>
                <a:cs typeface="微软雅黑" panose="020B0503020204020204" charset="-122"/>
              </a:rPr>
              <a:t> 曹女士</a:t>
            </a:r>
            <a:br>
              <a:rPr lang="zh-CN" altLang="en-US" sz="5200" dirty="0" smtClean="0">
                <a:solidFill>
                  <a:schemeClr val="tx1"/>
                </a:solidFill>
                <a:latin typeface="微软雅黑" panose="020B0503020204020204" charset="-122"/>
                <a:ea typeface="微软雅黑" panose="020B0503020204020204" charset="-122"/>
                <a:cs typeface="微软雅黑" panose="020B0503020204020204" charset="-122"/>
              </a:rPr>
            </a:br>
            <a:r>
              <a:rPr lang="zh-CN" altLang="en-US" sz="5200" dirty="0" smtClean="0">
                <a:solidFill>
                  <a:schemeClr val="tx1"/>
                </a:solidFill>
                <a:latin typeface="微软雅黑" panose="020B0503020204020204" charset="-122"/>
                <a:ea typeface="微软雅黑" panose="020B0503020204020204" charset="-122"/>
                <a:cs typeface="微软雅黑" panose="020B0503020204020204" charset="-122"/>
              </a:rPr>
              <a:t>体重从</a:t>
            </a:r>
            <a:r>
              <a:rPr lang="en-US" altLang="zh-CN" sz="5200" b="1" dirty="0" smtClean="0">
                <a:solidFill>
                  <a:srgbClr val="C00000"/>
                </a:solidFill>
                <a:latin typeface="微软雅黑" panose="020B0503020204020204" charset="-122"/>
                <a:ea typeface="微软雅黑" panose="020B0503020204020204" charset="-122"/>
                <a:cs typeface="微软雅黑" panose="020B0503020204020204" charset="-122"/>
              </a:rPr>
              <a:t>142</a:t>
            </a:r>
            <a:r>
              <a:rPr lang="zh-CN" altLang="en-US" sz="5200" b="1" dirty="0" smtClean="0">
                <a:solidFill>
                  <a:srgbClr val="C00000"/>
                </a:solidFill>
                <a:latin typeface="微软雅黑" panose="020B0503020204020204" charset="-122"/>
                <a:ea typeface="微软雅黑" panose="020B0503020204020204" charset="-122"/>
                <a:cs typeface="微软雅黑" panose="020B0503020204020204" charset="-122"/>
              </a:rPr>
              <a:t>斤</a:t>
            </a:r>
            <a:r>
              <a:rPr lang="zh-CN" altLang="en-US" sz="5200" dirty="0" smtClean="0">
                <a:solidFill>
                  <a:schemeClr val="tx1"/>
                </a:solidFill>
                <a:latin typeface="微软雅黑" panose="020B0503020204020204" charset="-122"/>
                <a:ea typeface="微软雅黑" panose="020B0503020204020204" charset="-122"/>
                <a:cs typeface="微软雅黑" panose="020B0503020204020204" charset="-122"/>
              </a:rPr>
              <a:t>降至</a:t>
            </a:r>
            <a:r>
              <a:rPr lang="en-US" altLang="zh-CN" sz="5200" dirty="0" smtClean="0">
                <a:solidFill>
                  <a:schemeClr val="tx1"/>
                </a:solidFill>
                <a:latin typeface="微软雅黑" panose="020B0503020204020204" charset="-122"/>
                <a:ea typeface="微软雅黑" panose="020B0503020204020204" charset="-122"/>
                <a:cs typeface="微软雅黑" panose="020B0503020204020204" charset="-122"/>
              </a:rPr>
              <a:t>115</a:t>
            </a:r>
            <a:r>
              <a:rPr lang="zh-CN" altLang="en-US" sz="5200" dirty="0" smtClean="0">
                <a:solidFill>
                  <a:schemeClr val="tx1"/>
                </a:solidFill>
                <a:latin typeface="微软雅黑" panose="020B0503020204020204" charset="-122"/>
                <a:ea typeface="微软雅黑" panose="020B0503020204020204" charset="-122"/>
                <a:cs typeface="微软雅黑" panose="020B0503020204020204" charset="-122"/>
              </a:rPr>
              <a:t>斤 </a:t>
            </a:r>
            <a:br>
              <a:rPr lang="en-US" altLang="zh-CN" sz="5200" dirty="0" smtClean="0">
                <a:solidFill>
                  <a:schemeClr val="tx1"/>
                </a:solidFill>
                <a:latin typeface="微软雅黑" panose="020B0503020204020204" charset="-122"/>
                <a:ea typeface="微软雅黑" panose="020B0503020204020204" charset="-122"/>
                <a:cs typeface="微软雅黑" panose="020B0503020204020204" charset="-122"/>
              </a:rPr>
            </a:br>
            <a:r>
              <a:rPr lang="zh-CN" altLang="en-US" sz="5200" dirty="0" smtClean="0">
                <a:solidFill>
                  <a:schemeClr val="tx1"/>
                </a:solidFill>
                <a:latin typeface="微软雅黑" panose="020B0503020204020204" charset="-122"/>
                <a:ea typeface="微软雅黑" panose="020B0503020204020204" charset="-122"/>
                <a:cs typeface="微软雅黑" panose="020B0503020204020204" charset="-122"/>
              </a:rPr>
              <a:t>减重</a:t>
            </a:r>
            <a:r>
              <a:rPr lang="en-US" altLang="zh-CN" sz="5200" b="1" dirty="0" smtClean="0">
                <a:solidFill>
                  <a:srgbClr val="C00000"/>
                </a:solidFill>
                <a:latin typeface="微软雅黑" panose="020B0503020204020204" charset="-122"/>
                <a:ea typeface="微软雅黑" panose="020B0503020204020204" charset="-122"/>
                <a:cs typeface="微软雅黑" panose="020B0503020204020204" charset="-122"/>
              </a:rPr>
              <a:t>27</a:t>
            </a:r>
            <a:r>
              <a:rPr lang="zh-CN" altLang="en-US" sz="5200" b="1" dirty="0" smtClean="0">
                <a:solidFill>
                  <a:srgbClr val="C00000"/>
                </a:solidFill>
                <a:latin typeface="微软雅黑" panose="020B0503020204020204" charset="-122"/>
                <a:ea typeface="微软雅黑" panose="020B0503020204020204" charset="-122"/>
                <a:cs typeface="微软雅黑" panose="020B0503020204020204" charset="-122"/>
              </a:rPr>
              <a:t>斤</a:t>
            </a:r>
            <a:br>
              <a:rPr lang="en-US" altLang="zh-CN" sz="5200" dirty="0" smtClean="0">
                <a:solidFill>
                  <a:schemeClr val="tx1"/>
                </a:solidFill>
                <a:latin typeface="微软雅黑" panose="020B0503020204020204" charset="-122"/>
                <a:ea typeface="微软雅黑" panose="020B0503020204020204" charset="-122"/>
                <a:cs typeface="微软雅黑" panose="020B0503020204020204" charset="-122"/>
              </a:rPr>
            </a:br>
            <a:r>
              <a:rPr lang="zh-CN" altLang="en-US" sz="5200" dirty="0" smtClean="0">
                <a:solidFill>
                  <a:schemeClr val="tx1"/>
                </a:solidFill>
                <a:latin typeface="微软雅黑" panose="020B0503020204020204" charset="-122"/>
                <a:ea typeface="微软雅黑" panose="020B0503020204020204" charset="-122"/>
                <a:cs typeface="微软雅黑" panose="020B0503020204020204" charset="-122"/>
              </a:rPr>
              <a:t>肌肉量增加</a:t>
            </a:r>
            <a:br>
              <a:rPr lang="en-US" altLang="zh-CN" sz="5200" dirty="0" smtClean="0">
                <a:solidFill>
                  <a:schemeClr val="tx1"/>
                </a:solidFill>
                <a:latin typeface="微软雅黑" panose="020B0503020204020204" charset="-122"/>
                <a:ea typeface="微软雅黑" panose="020B0503020204020204" charset="-122"/>
                <a:cs typeface="微软雅黑" panose="020B0503020204020204" charset="-122"/>
              </a:rPr>
            </a:br>
            <a:r>
              <a:rPr lang="zh-CN" altLang="en-US" sz="5200" b="1" dirty="0" smtClean="0">
                <a:solidFill>
                  <a:srgbClr val="C00000"/>
                </a:solidFill>
                <a:latin typeface="微软雅黑" panose="020B0503020204020204" charset="-122"/>
                <a:ea typeface="微软雅黑" panose="020B0503020204020204" charset="-122"/>
                <a:cs typeface="微软雅黑" panose="020B0503020204020204" charset="-122"/>
              </a:rPr>
              <a:t>长期胃痛</a:t>
            </a:r>
            <a:r>
              <a:rPr lang="zh-CN" altLang="en-US" sz="5200" dirty="0" smtClean="0">
                <a:solidFill>
                  <a:schemeClr val="tx1"/>
                </a:solidFill>
                <a:latin typeface="微软雅黑" panose="020B0503020204020204" charset="-122"/>
                <a:ea typeface="微软雅黑" panose="020B0503020204020204" charset="-122"/>
                <a:cs typeface="微软雅黑" panose="020B0503020204020204" charset="-122"/>
              </a:rPr>
              <a:t>症状消失</a:t>
            </a:r>
            <a:br>
              <a:rPr lang="en-US" altLang="zh-CN" sz="5200" dirty="0" smtClean="0">
                <a:solidFill>
                  <a:schemeClr val="tx1"/>
                </a:solidFill>
                <a:latin typeface="微软雅黑" panose="020B0503020204020204" charset="-122"/>
                <a:ea typeface="微软雅黑" panose="020B0503020204020204" charset="-122"/>
                <a:cs typeface="微软雅黑" panose="020B0503020204020204" charset="-122"/>
              </a:rPr>
            </a:br>
            <a:r>
              <a:rPr lang="zh-CN" altLang="en-US" sz="5200" b="1" dirty="0" smtClean="0">
                <a:solidFill>
                  <a:srgbClr val="C00000"/>
                </a:solidFill>
                <a:latin typeface="微软雅黑" panose="020B0503020204020204" charset="-122"/>
                <a:ea typeface="微软雅黑" panose="020B0503020204020204" charset="-122"/>
                <a:cs typeface="微软雅黑" panose="020B0503020204020204" charset="-122"/>
              </a:rPr>
              <a:t>睡眠质量</a:t>
            </a:r>
            <a:r>
              <a:rPr lang="zh-CN" altLang="en-US" sz="5200" dirty="0" smtClean="0">
                <a:solidFill>
                  <a:schemeClr val="tx1"/>
                </a:solidFill>
                <a:latin typeface="微软雅黑" panose="020B0503020204020204" charset="-122"/>
                <a:ea typeface="微软雅黑" panose="020B0503020204020204" charset="-122"/>
                <a:cs typeface="微软雅黑" panose="020B0503020204020204" charset="-122"/>
              </a:rPr>
              <a:t>提高</a:t>
            </a:r>
            <a:endParaRPr lang="zh-CN" altLang="en-US" sz="5200" dirty="0" smtClean="0">
              <a:solidFill>
                <a:schemeClr val="tx1"/>
              </a:solidFill>
              <a:latin typeface="微软雅黑" panose="020B0503020204020204" charset="-122"/>
              <a:ea typeface="微软雅黑" panose="020B0503020204020204" charset="-122"/>
              <a:cs typeface="微软雅黑" panose="020B0503020204020204" charset="-122"/>
            </a:endParaRPr>
          </a:p>
        </p:txBody>
      </p:sp>
      <p:cxnSp>
        <p:nvCxnSpPr>
          <p:cNvPr id="6" name="直接连接符 5"/>
          <p:cNvCxnSpPr/>
          <p:nvPr/>
        </p:nvCxnSpPr>
        <p:spPr>
          <a:xfrm>
            <a:off x="10210800" y="1905635"/>
            <a:ext cx="0" cy="10620375"/>
          </a:xfrm>
          <a:prstGeom prst="line">
            <a:avLst/>
          </a:prstGeom>
          <a:ln w="9525" cap="flat" cmpd="sng" algn="ctr">
            <a:solidFill>
              <a:schemeClr val="accent2">
                <a:lumMod val="50000"/>
              </a:schemeClr>
            </a:solidFill>
            <a:prstDash val="dash"/>
          </a:ln>
        </p:spPr>
        <p:style>
          <a:lnRef idx="0">
            <a:schemeClr val="accent1"/>
          </a:lnRef>
          <a:fillRef idx="0">
            <a:srgbClr val="FFFFFF"/>
          </a:fillRef>
          <a:effectRef idx="0">
            <a:srgbClr val="FFFFFF"/>
          </a:effectRef>
          <a:fontRef idx="minor">
            <a:schemeClr val="tx1"/>
          </a:fontRef>
        </p:style>
      </p:cxnSp>
      <p:sp>
        <p:nvSpPr>
          <p:cNvPr id="3" name="文本框 2"/>
          <p:cNvSpPr txBox="1"/>
          <p:nvPr/>
        </p:nvSpPr>
        <p:spPr>
          <a:xfrm>
            <a:off x="11268075" y="2057400"/>
            <a:ext cx="12019915" cy="10794365"/>
          </a:xfrm>
          <a:prstGeom prst="rect">
            <a:avLst/>
          </a:prstGeom>
          <a:noFill/>
        </p:spPr>
        <p:txBody>
          <a:bodyPr wrap="square" rtlCol="0">
            <a:noAutofit/>
          </a:bodyPr>
          <a:p>
            <a:r>
              <a:rPr lang="zh-CN" altLang="en-US" sz="4800" b="1"/>
              <a:t>Ms.Cao </a:t>
            </a:r>
            <a:endParaRPr lang="zh-CN" altLang="en-US" sz="4800" b="1"/>
          </a:p>
          <a:p>
            <a:r>
              <a:rPr lang="zh-CN" altLang="en-US" sz="4800"/>
              <a:t>From the 55th course</a:t>
            </a:r>
            <a:endParaRPr lang="zh-CN" altLang="en-US" sz="4800"/>
          </a:p>
          <a:p>
            <a:endParaRPr lang="zh-CN" altLang="en-US" sz="4800"/>
          </a:p>
          <a:p>
            <a:pPr>
              <a:lnSpc>
                <a:spcPct val="120000"/>
              </a:lnSpc>
              <a:spcBef>
                <a:spcPts val="0"/>
              </a:spcBef>
              <a:spcAft>
                <a:spcPts val="0"/>
              </a:spcAft>
            </a:pPr>
            <a:r>
              <a:rPr lang="zh-CN" altLang="en-US" sz="4800"/>
              <a:t>Before resort：71 kg</a:t>
            </a:r>
            <a:endParaRPr lang="zh-CN" altLang="en-US" sz="4800"/>
          </a:p>
          <a:p>
            <a:pPr>
              <a:lnSpc>
                <a:spcPct val="120000"/>
              </a:lnSpc>
              <a:spcBef>
                <a:spcPts val="0"/>
              </a:spcBef>
              <a:spcAft>
                <a:spcPts val="0"/>
              </a:spcAft>
            </a:pPr>
            <a:r>
              <a:rPr lang="zh-CN" altLang="en-US" sz="4800"/>
              <a:t>After resort：Reduced to her biological ideal weigh as 57.5 kg with muscle growth.Constant stomachache got healed and sleep quality got actually better.</a:t>
            </a:r>
            <a:endParaRPr lang="zh-CN" altLang="en-US" sz="4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3" name="图片 2" descr="标题-欧女士"/>
          <p:cNvPicPr>
            <a:picLocks noChangeAspect="1"/>
          </p:cNvPicPr>
          <p:nvPr/>
        </p:nvPicPr>
        <p:blipFill>
          <a:blip r:embed="rId2"/>
          <a:stretch>
            <a:fillRect/>
          </a:stretch>
        </p:blipFill>
        <p:spPr>
          <a:xfrm>
            <a:off x="6858000" y="0"/>
            <a:ext cx="10296525" cy="13716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5" name="标题 14"/>
          <p:cNvSpPr>
            <a:spLocks noGrp="1"/>
          </p:cNvSpPr>
          <p:nvPr/>
        </p:nvSpPr>
        <p:spPr>
          <a:xfrm>
            <a:off x="1600200" y="1524000"/>
            <a:ext cx="8448675" cy="6264910"/>
          </a:xfrm>
          <a:prstGeom prst="rect">
            <a:avLst/>
          </a:prstGeom>
        </p:spPr>
        <p:txBody>
          <a:bodyPr vert="horz" lIns="119677" tIns="59838" rIns="119677" bIns="59838" rtlCol="0" anchor="ctr">
            <a:noAutofit/>
          </a:bodyPr>
          <a:lstStyle>
            <a:lvl1pPr algn="ctr" rtl="0" eaLnBrk="1" latinLnBrk="0" hangingPunct="1">
              <a:spcBef>
                <a:spcPct val="0"/>
              </a:spcBef>
              <a:buNone/>
              <a:defRPr kumimoji="0" sz="58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algn="l">
              <a:lnSpc>
                <a:spcPct val="150000"/>
              </a:lnSpc>
            </a:pPr>
            <a:r>
              <a:rPr lang="zh-CN" altLang="en-US" sz="5200" b="1" dirty="0" smtClean="0">
                <a:solidFill>
                  <a:schemeClr val="tx1"/>
                </a:solidFill>
                <a:latin typeface="微软雅黑" panose="020B0503020204020204" charset="-122"/>
                <a:ea typeface="微软雅黑" panose="020B0503020204020204" charset="-122"/>
                <a:cs typeface="微软雅黑" panose="020B0503020204020204" charset="-122"/>
              </a:rPr>
              <a:t>第</a:t>
            </a:r>
            <a:r>
              <a:rPr lang="en-US" altLang="zh-CN" sz="5200" b="1" dirty="0" smtClean="0">
                <a:solidFill>
                  <a:schemeClr val="tx1"/>
                </a:solidFill>
                <a:latin typeface="微软雅黑" panose="020B0503020204020204" charset="-122"/>
                <a:ea typeface="微软雅黑" panose="020B0503020204020204" charset="-122"/>
                <a:cs typeface="微软雅黑" panose="020B0503020204020204" charset="-122"/>
              </a:rPr>
              <a:t>51</a:t>
            </a:r>
            <a:r>
              <a:rPr lang="zh-CN" altLang="en-US" sz="5200" b="1" dirty="0" smtClean="0">
                <a:solidFill>
                  <a:schemeClr val="tx1"/>
                </a:solidFill>
                <a:latin typeface="微软雅黑" panose="020B0503020204020204" charset="-122"/>
                <a:ea typeface="微软雅黑" panose="020B0503020204020204" charset="-122"/>
                <a:cs typeface="微软雅黑" panose="020B0503020204020204" charset="-122"/>
              </a:rPr>
              <a:t>期学员</a:t>
            </a:r>
            <a:r>
              <a:rPr lang="en-US" altLang="zh-CN" sz="5200" b="1"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5200" b="1" dirty="0" smtClean="0">
                <a:solidFill>
                  <a:schemeClr val="tx1"/>
                </a:solidFill>
                <a:latin typeface="微软雅黑" panose="020B0503020204020204" charset="-122"/>
                <a:ea typeface="微软雅黑" panose="020B0503020204020204" charset="-122"/>
                <a:cs typeface="微软雅黑" panose="020B0503020204020204" charset="-122"/>
              </a:rPr>
              <a:t> 欧女士</a:t>
            </a:r>
            <a:br>
              <a:rPr lang="zh-CN" altLang="en-US" sz="5200" dirty="0" smtClean="0">
                <a:solidFill>
                  <a:schemeClr val="tx1"/>
                </a:solidFill>
                <a:latin typeface="微软雅黑" panose="020B0503020204020204" charset="-122"/>
                <a:ea typeface="微软雅黑" panose="020B0503020204020204" charset="-122"/>
                <a:cs typeface="微软雅黑" panose="020B0503020204020204" charset="-122"/>
              </a:rPr>
            </a:br>
            <a:r>
              <a:rPr lang="zh-CN" altLang="en-US" sz="5200" dirty="0" smtClean="0">
                <a:solidFill>
                  <a:schemeClr val="tx1"/>
                </a:solidFill>
                <a:latin typeface="微软雅黑" panose="020B0503020204020204" charset="-122"/>
                <a:ea typeface="微软雅黑" panose="020B0503020204020204" charset="-122"/>
                <a:cs typeface="微软雅黑" panose="020B0503020204020204" charset="-122"/>
              </a:rPr>
              <a:t>体重从</a:t>
            </a:r>
            <a:r>
              <a:rPr lang="en-US" altLang="zh-CN" sz="5200" b="1" dirty="0" smtClean="0">
                <a:solidFill>
                  <a:srgbClr val="C00000"/>
                </a:solidFill>
                <a:latin typeface="微软雅黑" panose="020B0503020204020204" charset="-122"/>
                <a:ea typeface="微软雅黑" panose="020B0503020204020204" charset="-122"/>
                <a:cs typeface="微软雅黑" panose="020B0503020204020204" charset="-122"/>
              </a:rPr>
              <a:t>170.2</a:t>
            </a:r>
            <a:r>
              <a:rPr lang="zh-CN" altLang="en-US" sz="5200" b="1" dirty="0" smtClean="0">
                <a:solidFill>
                  <a:srgbClr val="C00000"/>
                </a:solidFill>
                <a:latin typeface="微软雅黑" panose="020B0503020204020204" charset="-122"/>
                <a:ea typeface="微软雅黑" panose="020B0503020204020204" charset="-122"/>
                <a:cs typeface="微软雅黑" panose="020B0503020204020204" charset="-122"/>
              </a:rPr>
              <a:t>斤</a:t>
            </a:r>
            <a:r>
              <a:rPr lang="zh-CN" altLang="en-US" sz="5200" dirty="0" smtClean="0">
                <a:solidFill>
                  <a:schemeClr val="tx1"/>
                </a:solidFill>
                <a:latin typeface="微软雅黑" panose="020B0503020204020204" charset="-122"/>
                <a:ea typeface="微软雅黑" panose="020B0503020204020204" charset="-122"/>
                <a:cs typeface="微软雅黑" panose="020B0503020204020204" charset="-122"/>
              </a:rPr>
              <a:t>降至</a:t>
            </a:r>
            <a:r>
              <a:rPr lang="en-US" altLang="zh-CN" sz="5200" dirty="0" smtClean="0">
                <a:solidFill>
                  <a:schemeClr val="tx1"/>
                </a:solidFill>
                <a:latin typeface="微软雅黑" panose="020B0503020204020204" charset="-122"/>
                <a:ea typeface="微软雅黑" panose="020B0503020204020204" charset="-122"/>
                <a:cs typeface="微软雅黑" panose="020B0503020204020204" charset="-122"/>
              </a:rPr>
              <a:t>137.2</a:t>
            </a:r>
            <a:r>
              <a:rPr lang="zh-CN" altLang="en-US" sz="5200" dirty="0" smtClean="0">
                <a:solidFill>
                  <a:schemeClr val="tx1"/>
                </a:solidFill>
                <a:latin typeface="微软雅黑" panose="020B0503020204020204" charset="-122"/>
                <a:ea typeface="微软雅黑" panose="020B0503020204020204" charset="-122"/>
                <a:cs typeface="微软雅黑" panose="020B0503020204020204" charset="-122"/>
              </a:rPr>
              <a:t>斤 </a:t>
            </a:r>
            <a:br>
              <a:rPr lang="en-US" altLang="zh-CN" sz="5200" dirty="0" smtClean="0">
                <a:solidFill>
                  <a:schemeClr val="tx1"/>
                </a:solidFill>
                <a:latin typeface="微软雅黑" panose="020B0503020204020204" charset="-122"/>
                <a:ea typeface="微软雅黑" panose="020B0503020204020204" charset="-122"/>
                <a:cs typeface="微软雅黑" panose="020B0503020204020204" charset="-122"/>
              </a:rPr>
            </a:br>
            <a:r>
              <a:rPr lang="zh-CN" altLang="en-US" sz="5200" dirty="0" smtClean="0">
                <a:solidFill>
                  <a:schemeClr val="tx1"/>
                </a:solidFill>
                <a:latin typeface="微软雅黑" panose="020B0503020204020204" charset="-122"/>
                <a:ea typeface="微软雅黑" panose="020B0503020204020204" charset="-122"/>
                <a:cs typeface="微软雅黑" panose="020B0503020204020204" charset="-122"/>
              </a:rPr>
              <a:t>总减重</a:t>
            </a:r>
            <a:r>
              <a:rPr lang="en-US" altLang="zh-CN" sz="5200" b="1" dirty="0" smtClean="0">
                <a:solidFill>
                  <a:srgbClr val="C00000"/>
                </a:solidFill>
                <a:latin typeface="微软雅黑" panose="020B0503020204020204" charset="-122"/>
                <a:ea typeface="微软雅黑" panose="020B0503020204020204" charset="-122"/>
                <a:cs typeface="微软雅黑" panose="020B0503020204020204" charset="-122"/>
              </a:rPr>
              <a:t>33</a:t>
            </a:r>
            <a:r>
              <a:rPr lang="zh-CN" altLang="en-US" sz="5200" b="1" dirty="0" smtClean="0">
                <a:solidFill>
                  <a:srgbClr val="C00000"/>
                </a:solidFill>
                <a:latin typeface="微软雅黑" panose="020B0503020204020204" charset="-122"/>
                <a:ea typeface="微软雅黑" panose="020B0503020204020204" charset="-122"/>
                <a:cs typeface="微软雅黑" panose="020B0503020204020204" charset="-122"/>
              </a:rPr>
              <a:t>斤</a:t>
            </a:r>
            <a:r>
              <a:rPr lang="zh-CN" altLang="en-US" sz="5200" dirty="0" smtClean="0">
                <a:solidFill>
                  <a:schemeClr val="tx1"/>
                </a:solidFill>
                <a:latin typeface="微软雅黑" panose="020B0503020204020204" charset="-122"/>
                <a:ea typeface="微软雅黑" panose="020B0503020204020204" charset="-122"/>
                <a:cs typeface="微软雅黑" panose="020B0503020204020204" charset="-122"/>
              </a:rPr>
              <a:t>；</a:t>
            </a:r>
            <a:br>
              <a:rPr lang="en-US" altLang="zh-CN" sz="5200" dirty="0" smtClean="0">
                <a:solidFill>
                  <a:schemeClr val="tx1"/>
                </a:solidFill>
                <a:latin typeface="微软雅黑" panose="020B0503020204020204" charset="-122"/>
                <a:ea typeface="微软雅黑" panose="020B0503020204020204" charset="-122"/>
                <a:cs typeface="微软雅黑" panose="020B0503020204020204" charset="-122"/>
              </a:rPr>
            </a:br>
            <a:r>
              <a:rPr lang="zh-CN" altLang="en-US" sz="5200" dirty="0" smtClean="0">
                <a:solidFill>
                  <a:schemeClr val="tx1"/>
                </a:solidFill>
                <a:latin typeface="微软雅黑" panose="020B0503020204020204" charset="-122"/>
                <a:ea typeface="微软雅黑" panose="020B0503020204020204" charset="-122"/>
                <a:cs typeface="微软雅黑" panose="020B0503020204020204" charset="-122"/>
              </a:rPr>
              <a:t>气色得到提升；</a:t>
            </a:r>
            <a:br>
              <a:rPr lang="en-US" altLang="zh-CN" sz="5200" dirty="0" smtClean="0">
                <a:solidFill>
                  <a:schemeClr val="tx1"/>
                </a:solidFill>
                <a:latin typeface="微软雅黑" panose="020B0503020204020204" charset="-122"/>
                <a:ea typeface="微软雅黑" panose="020B0503020204020204" charset="-122"/>
                <a:cs typeface="微软雅黑" panose="020B0503020204020204" charset="-122"/>
              </a:rPr>
            </a:br>
            <a:r>
              <a:rPr lang="zh-CN" altLang="en-US" sz="5200" dirty="0" smtClean="0">
                <a:solidFill>
                  <a:schemeClr val="tx1"/>
                </a:solidFill>
                <a:latin typeface="微软雅黑" panose="020B0503020204020204" charset="-122"/>
                <a:ea typeface="微软雅黑" panose="020B0503020204020204" charset="-122"/>
                <a:cs typeface="微软雅黑" panose="020B0503020204020204" charset="-122"/>
              </a:rPr>
              <a:t>精神状态提升。</a:t>
            </a:r>
            <a:endParaRPr lang="zh-CN" altLang="en-US" sz="5200" dirty="0" smtClean="0">
              <a:solidFill>
                <a:schemeClr val="tx1"/>
              </a:solidFill>
              <a:latin typeface="微软雅黑" panose="020B0503020204020204" charset="-122"/>
              <a:ea typeface="微软雅黑" panose="020B0503020204020204" charset="-122"/>
              <a:cs typeface="微软雅黑" panose="020B0503020204020204" charset="-122"/>
            </a:endParaRPr>
          </a:p>
        </p:txBody>
      </p:sp>
      <p:cxnSp>
        <p:nvCxnSpPr>
          <p:cNvPr id="6" name="直接连接符 5"/>
          <p:cNvCxnSpPr/>
          <p:nvPr/>
        </p:nvCxnSpPr>
        <p:spPr>
          <a:xfrm>
            <a:off x="10210800" y="1905635"/>
            <a:ext cx="0" cy="10620375"/>
          </a:xfrm>
          <a:prstGeom prst="line">
            <a:avLst/>
          </a:prstGeom>
          <a:ln w="9525" cap="flat" cmpd="sng" algn="ctr">
            <a:solidFill>
              <a:schemeClr val="accent2">
                <a:lumMod val="50000"/>
              </a:schemeClr>
            </a:solidFill>
            <a:prstDash val="dash"/>
          </a:ln>
        </p:spPr>
        <p:style>
          <a:lnRef idx="0">
            <a:schemeClr val="accent1"/>
          </a:lnRef>
          <a:fillRef idx="0">
            <a:srgbClr val="FFFFFF"/>
          </a:fillRef>
          <a:effectRef idx="0">
            <a:srgbClr val="FFFFFF"/>
          </a:effectRef>
          <a:fontRef idx="minor">
            <a:schemeClr val="tx1"/>
          </a:fontRef>
        </p:style>
      </p:cxnSp>
      <p:sp>
        <p:nvSpPr>
          <p:cNvPr id="3" name="文本框 2"/>
          <p:cNvSpPr txBox="1"/>
          <p:nvPr/>
        </p:nvSpPr>
        <p:spPr>
          <a:xfrm>
            <a:off x="11268075" y="2057400"/>
            <a:ext cx="12019915" cy="8756015"/>
          </a:xfrm>
          <a:prstGeom prst="rect">
            <a:avLst/>
          </a:prstGeom>
          <a:noFill/>
        </p:spPr>
        <p:txBody>
          <a:bodyPr wrap="square" rtlCol="0">
            <a:noAutofit/>
          </a:bodyPr>
          <a:p>
            <a:r>
              <a:rPr lang="zh-CN" altLang="en-US" sz="4800" b="1"/>
              <a:t>Ms.Ou </a:t>
            </a:r>
            <a:endParaRPr lang="zh-CN" altLang="en-US" sz="4800" b="1"/>
          </a:p>
          <a:p>
            <a:r>
              <a:rPr lang="zh-CN" altLang="en-US" sz="4800"/>
              <a:t>From the 51st course</a:t>
            </a:r>
            <a:endParaRPr lang="zh-CN" altLang="en-US" sz="4800"/>
          </a:p>
          <a:p>
            <a:endParaRPr lang="zh-CN" altLang="en-US" sz="4800"/>
          </a:p>
          <a:p>
            <a:pPr>
              <a:lnSpc>
                <a:spcPct val="120000"/>
              </a:lnSpc>
              <a:spcBef>
                <a:spcPts val="0"/>
              </a:spcBef>
              <a:spcAft>
                <a:spcPts val="0"/>
              </a:spcAft>
            </a:pPr>
            <a:r>
              <a:rPr lang="zh-CN" altLang="en-US" sz="4800"/>
              <a:t>Before resort：85.1 kg</a:t>
            </a:r>
            <a:endParaRPr lang="zh-CN" altLang="en-US" sz="4800"/>
          </a:p>
          <a:p>
            <a:pPr>
              <a:lnSpc>
                <a:spcPct val="120000"/>
              </a:lnSpc>
              <a:spcBef>
                <a:spcPts val="0"/>
              </a:spcBef>
              <a:spcAft>
                <a:spcPts val="0"/>
              </a:spcAft>
            </a:pPr>
            <a:r>
              <a:rPr lang="zh-CN" altLang="en-US" sz="4800"/>
              <a:t>After resort：Reduced to her biological ideal weigh as 68.6 kg.Skin complexion got improved.</a:t>
            </a:r>
            <a:endParaRPr lang="zh-CN" altLang="en-US" sz="4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3" name="图片 2" descr="标题-陽海導師簡介_圖"/>
          <p:cNvPicPr>
            <a:picLocks noChangeAspect="1"/>
          </p:cNvPicPr>
          <p:nvPr/>
        </p:nvPicPr>
        <p:blipFill>
          <a:blip r:embed="rId2"/>
          <a:stretch>
            <a:fillRect/>
          </a:stretch>
        </p:blipFill>
        <p:spPr>
          <a:xfrm>
            <a:off x="8610600" y="1676400"/>
            <a:ext cx="5593080" cy="8540750"/>
          </a:xfrm>
          <a:prstGeom prst="rect">
            <a:avLst/>
          </a:prstGeom>
        </p:spPr>
      </p:pic>
      <p:sp>
        <p:nvSpPr>
          <p:cNvPr id="6" name="文本框 5"/>
          <p:cNvSpPr txBox="1"/>
          <p:nvPr/>
        </p:nvSpPr>
        <p:spPr>
          <a:xfrm>
            <a:off x="1219200" y="1676400"/>
            <a:ext cx="5461000" cy="1106805"/>
          </a:xfrm>
          <a:prstGeom prst="rect">
            <a:avLst/>
          </a:prstGeom>
          <a:noFill/>
        </p:spPr>
        <p:txBody>
          <a:bodyPr wrap="square" rtlCol="0">
            <a:spAutoFit/>
          </a:bodyPr>
          <a:p>
            <a:r>
              <a:rPr lang="zh-CN" altLang="en-US" sz="6600" b="1">
                <a:solidFill>
                  <a:srgbClr val="000000"/>
                </a:solidFill>
                <a:latin typeface="华文楷体" panose="02010600040101010101" charset="-122"/>
                <a:ea typeface="华文楷体" panose="02010600040101010101" charset="-122"/>
                <a:sym typeface="+mn-ea"/>
              </a:rPr>
              <a:t>阳海导师</a:t>
            </a:r>
            <a:endParaRPr lang="zh-CN" altLang="en-US" sz="6600" b="1">
              <a:latin typeface="华文楷体" panose="02010600040101010101" charset="-122"/>
              <a:ea typeface="华文楷体" panose="02010600040101010101" charset="-122"/>
            </a:endParaRPr>
          </a:p>
        </p:txBody>
      </p:sp>
      <p:sp>
        <p:nvSpPr>
          <p:cNvPr id="7" name="文本框 6"/>
          <p:cNvSpPr txBox="1"/>
          <p:nvPr/>
        </p:nvSpPr>
        <p:spPr>
          <a:xfrm>
            <a:off x="990600" y="2743200"/>
            <a:ext cx="8323580" cy="5631180"/>
          </a:xfrm>
          <a:prstGeom prst="rect">
            <a:avLst/>
          </a:prstGeom>
          <a:noFill/>
        </p:spPr>
        <p:txBody>
          <a:bodyPr wrap="square" rtlCol="0">
            <a:spAutoFit/>
          </a:bodyPr>
          <a:p>
            <a:pPr>
              <a:lnSpc>
                <a:spcPct val="150000"/>
              </a:lnSpc>
            </a:pPr>
            <a:r>
              <a:rPr lang="zh-CN" altLang="en-US" sz="3200">
                <a:latin typeface="华文楷体" panose="02010600040101010101" charset="-122"/>
                <a:ea typeface="华文楷体" panose="02010600040101010101" charset="-122"/>
                <a:sym typeface="+mn-ea"/>
              </a:rPr>
              <a:t>●</a:t>
            </a:r>
            <a:r>
              <a:rPr lang="zh-CN" altLang="en-US" sz="4000" b="1">
                <a:latin typeface="华文楷体" panose="02010600040101010101" charset="-122"/>
                <a:ea typeface="华文楷体" panose="02010600040101010101" charset="-122"/>
              </a:rPr>
              <a:t>《黄帝内经》运用专家</a:t>
            </a:r>
            <a:endParaRPr lang="zh-CN" altLang="en-US" sz="4000">
              <a:latin typeface="华文楷体" panose="02010600040101010101" charset="-122"/>
              <a:ea typeface="华文楷体" panose="02010600040101010101" charset="-122"/>
            </a:endParaRPr>
          </a:p>
          <a:p>
            <a:pPr>
              <a:lnSpc>
                <a:spcPct val="150000"/>
              </a:lnSpc>
            </a:pPr>
            <a:r>
              <a:rPr lang="zh-CN" altLang="en-US" sz="3200">
                <a:latin typeface="华文楷体" panose="02010600040101010101" charset="-122"/>
                <a:ea typeface="华文楷体" panose="02010600040101010101" charset="-122"/>
                <a:sym typeface="+mn-ea"/>
              </a:rPr>
              <a:t>●</a:t>
            </a:r>
            <a:r>
              <a:rPr lang="en-US" altLang="zh-CN" sz="3200" b="1">
                <a:latin typeface="华文楷体" panose="02010600040101010101" charset="-122"/>
                <a:ea typeface="华文楷体" panose="02010600040101010101" charset="-122"/>
                <a:sym typeface="+mn-ea"/>
              </a:rPr>
              <a:t> </a:t>
            </a:r>
            <a:r>
              <a:rPr lang="zh-CN" altLang="en-US" sz="4000" b="1">
                <a:latin typeface="华文楷体" panose="02010600040101010101" charset="-122"/>
                <a:ea typeface="华文楷体" panose="02010600040101010101" charset="-122"/>
              </a:rPr>
              <a:t>滋慧生命文化系统创始人</a:t>
            </a:r>
            <a:endParaRPr lang="zh-CN" altLang="en-US" sz="4000">
              <a:latin typeface="华文楷体" panose="02010600040101010101" charset="-122"/>
              <a:ea typeface="华文楷体" panose="02010600040101010101" charset="-122"/>
            </a:endParaRPr>
          </a:p>
          <a:p>
            <a:pPr>
              <a:lnSpc>
                <a:spcPct val="150000"/>
              </a:lnSpc>
            </a:pPr>
            <a:r>
              <a:rPr lang="zh-CN" altLang="en-US" sz="3200">
                <a:latin typeface="华文楷体" panose="02010600040101010101" charset="-122"/>
                <a:ea typeface="华文楷体" panose="02010600040101010101" charset="-122"/>
                <a:sym typeface="+mn-ea"/>
              </a:rPr>
              <a:t>●</a:t>
            </a:r>
            <a:r>
              <a:rPr lang="en-US" altLang="zh-CN" sz="3200" b="1">
                <a:latin typeface="华文楷体" panose="02010600040101010101" charset="-122"/>
                <a:ea typeface="华文楷体" panose="02010600040101010101" charset="-122"/>
                <a:sym typeface="+mn-ea"/>
              </a:rPr>
              <a:t> </a:t>
            </a:r>
            <a:r>
              <a:rPr lang="zh-CN" altLang="en-US" sz="4000" b="1">
                <a:latin typeface="华文楷体" panose="02010600040101010101" charset="-122"/>
                <a:ea typeface="华文楷体" panose="02010600040101010101" charset="-122"/>
              </a:rPr>
              <a:t>上海滋慧书院院长</a:t>
            </a:r>
            <a:endParaRPr lang="zh-CN" altLang="en-US" sz="4000">
              <a:latin typeface="华文楷体" panose="02010600040101010101" charset="-122"/>
              <a:ea typeface="华文楷体" panose="02010600040101010101" charset="-122"/>
            </a:endParaRPr>
          </a:p>
          <a:p>
            <a:pPr>
              <a:lnSpc>
                <a:spcPct val="150000"/>
              </a:lnSpc>
            </a:pPr>
            <a:r>
              <a:rPr lang="zh-CN" altLang="en-US" sz="3200">
                <a:latin typeface="华文楷体" panose="02010600040101010101" charset="-122"/>
                <a:ea typeface="华文楷体" panose="02010600040101010101" charset="-122"/>
                <a:sym typeface="+mn-ea"/>
              </a:rPr>
              <a:t>●</a:t>
            </a:r>
            <a:r>
              <a:rPr lang="en-US" altLang="zh-CN" sz="3200" b="1">
                <a:latin typeface="华文楷体" panose="02010600040101010101" charset="-122"/>
                <a:ea typeface="华文楷体" panose="02010600040101010101" charset="-122"/>
                <a:sym typeface="+mn-ea"/>
              </a:rPr>
              <a:t> </a:t>
            </a:r>
            <a:r>
              <a:rPr lang="zh-CN" altLang="en-US" sz="4000" b="1">
                <a:latin typeface="华文楷体" panose="02010600040101010101" charset="-122"/>
                <a:ea typeface="华文楷体" panose="02010600040101010101" charset="-122"/>
              </a:rPr>
              <a:t>中滋康养生态科技集团董事长</a:t>
            </a:r>
            <a:endParaRPr lang="zh-CN" altLang="en-US" sz="4000">
              <a:latin typeface="华文楷体" panose="02010600040101010101" charset="-122"/>
              <a:ea typeface="华文楷体" panose="02010600040101010101" charset="-122"/>
            </a:endParaRPr>
          </a:p>
          <a:p>
            <a:pPr>
              <a:lnSpc>
                <a:spcPct val="150000"/>
              </a:lnSpc>
            </a:pPr>
            <a:r>
              <a:rPr lang="zh-CN" altLang="en-US" sz="3200">
                <a:latin typeface="华文楷体" panose="02010600040101010101" charset="-122"/>
                <a:ea typeface="华文楷体" panose="02010600040101010101" charset="-122"/>
                <a:sym typeface="+mn-ea"/>
              </a:rPr>
              <a:t>●</a:t>
            </a:r>
            <a:r>
              <a:rPr lang="en-US" altLang="zh-CN" sz="3200" b="1">
                <a:latin typeface="华文楷体" panose="02010600040101010101" charset="-122"/>
                <a:ea typeface="华文楷体" panose="02010600040101010101" charset="-122"/>
                <a:sym typeface="+mn-ea"/>
              </a:rPr>
              <a:t> </a:t>
            </a:r>
            <a:r>
              <a:rPr lang="zh-CN" altLang="en-US" sz="4000" b="1">
                <a:latin typeface="华文楷体" panose="02010600040101010101" charset="-122"/>
                <a:ea typeface="华文楷体" panose="02010600040101010101" charset="-122"/>
              </a:rPr>
              <a:t>世界中医药联合会</a:t>
            </a:r>
            <a:endParaRPr lang="zh-CN" altLang="en-US" sz="4000">
              <a:latin typeface="华文楷体" panose="02010600040101010101" charset="-122"/>
              <a:ea typeface="华文楷体" panose="02010600040101010101" charset="-122"/>
            </a:endParaRPr>
          </a:p>
          <a:p>
            <a:pPr>
              <a:lnSpc>
                <a:spcPct val="150000"/>
              </a:lnSpc>
            </a:pPr>
            <a:r>
              <a:rPr lang="en-US" altLang="zh-CN" sz="4000" b="1">
                <a:latin typeface="华文楷体" panose="02010600040101010101" charset="-122"/>
                <a:ea typeface="华文楷体" panose="02010600040101010101" charset="-122"/>
              </a:rPr>
              <a:t>    </a:t>
            </a:r>
            <a:r>
              <a:rPr lang="zh-CN" altLang="en-US" sz="4000" b="1">
                <a:latin typeface="华文楷体" panose="02010600040101010101" charset="-122"/>
                <a:ea typeface="华文楷体" panose="02010600040101010101" charset="-122"/>
              </a:rPr>
              <a:t>国际健康旅游专委会副会长</a:t>
            </a:r>
            <a:endParaRPr lang="zh-CN" altLang="en-US" sz="4000" b="1">
              <a:latin typeface="华文楷体" panose="02010600040101010101" charset="-122"/>
              <a:ea typeface="华文楷体" panose="02010600040101010101" charset="-122"/>
            </a:endParaRPr>
          </a:p>
        </p:txBody>
      </p:sp>
      <p:sp>
        <p:nvSpPr>
          <p:cNvPr id="2" name="文本框 1"/>
          <p:cNvSpPr txBox="1"/>
          <p:nvPr/>
        </p:nvSpPr>
        <p:spPr>
          <a:xfrm>
            <a:off x="14706600" y="1676400"/>
            <a:ext cx="5772785" cy="1014730"/>
          </a:xfrm>
          <a:prstGeom prst="rect">
            <a:avLst/>
          </a:prstGeom>
          <a:noFill/>
        </p:spPr>
        <p:txBody>
          <a:bodyPr wrap="square" rtlCol="0">
            <a:spAutoFit/>
          </a:bodyPr>
          <a:p>
            <a:r>
              <a:rPr lang="zh-CN" altLang="en-US" sz="6000" b="1">
                <a:solidFill>
                  <a:srgbClr val="000000"/>
                </a:solidFill>
                <a:latin typeface="华文楷体" panose="02010600040101010101" charset="-122"/>
                <a:ea typeface="华文楷体" panose="02010600040101010101" charset="-122"/>
                <a:sym typeface="+mn-ea"/>
              </a:rPr>
              <a:t>Yang Hai</a:t>
            </a:r>
            <a:endParaRPr lang="zh-CN" altLang="en-US" sz="6000" b="1">
              <a:solidFill>
                <a:srgbClr val="000000"/>
              </a:solidFill>
              <a:latin typeface="华文楷体" panose="02010600040101010101" charset="-122"/>
              <a:ea typeface="华文楷体" panose="02010600040101010101" charset="-122"/>
              <a:sym typeface="+mn-ea"/>
            </a:endParaRPr>
          </a:p>
        </p:txBody>
      </p:sp>
      <p:sp>
        <p:nvSpPr>
          <p:cNvPr id="4" name="文本框 3"/>
          <p:cNvSpPr txBox="1"/>
          <p:nvPr/>
        </p:nvSpPr>
        <p:spPr>
          <a:xfrm>
            <a:off x="14706600" y="2743200"/>
            <a:ext cx="8646160" cy="9540240"/>
          </a:xfrm>
          <a:prstGeom prst="rect">
            <a:avLst/>
          </a:prstGeom>
          <a:noFill/>
        </p:spPr>
        <p:txBody>
          <a:bodyPr wrap="square" rtlCol="0">
            <a:spAutoFit/>
          </a:bodyPr>
          <a:p>
            <a:pPr>
              <a:lnSpc>
                <a:spcPct val="120000"/>
              </a:lnSpc>
              <a:spcBef>
                <a:spcPts val="0"/>
              </a:spcBef>
              <a:spcAft>
                <a:spcPts val="0"/>
              </a:spcAft>
            </a:pPr>
            <a:r>
              <a:rPr lang="zh-CN" altLang="en-US" sz="2400">
                <a:latin typeface="华文楷体" panose="02010600040101010101" charset="-122"/>
                <a:ea typeface="华文楷体" panose="02010600040101010101" charset="-122"/>
              </a:rPr>
              <a:t>●</a:t>
            </a:r>
            <a:r>
              <a:rPr lang="en-US" altLang="zh-CN" sz="2400">
                <a:latin typeface="华文楷体" panose="02010600040101010101" charset="-122"/>
                <a:ea typeface="华文楷体" panose="02010600040101010101" charset="-122"/>
              </a:rPr>
              <a:t> </a:t>
            </a:r>
            <a:r>
              <a:rPr lang="zh-CN" altLang="en-US" sz="3200">
                <a:latin typeface="华文楷体" panose="02010600040101010101" charset="-122"/>
                <a:ea typeface="华文楷体" panose="02010600040101010101" charset="-122"/>
              </a:rPr>
              <a:t>Expert of the Medical Classic of the Yellow Emperor（Huang Di Neijing）, theory and practical applications.The Medical Classic of the Yellow Emperor（Huang Di Neijing） has summed up the medical achievements and clinical experiences since thousands of years,establishing the unique theoretical system of TCM and laying the foundation for the development of TCM.</a:t>
            </a:r>
            <a:endParaRPr lang="zh-CN" altLang="en-US" sz="3200">
              <a:latin typeface="华文楷体" panose="02010600040101010101" charset="-122"/>
              <a:ea typeface="华文楷体" panose="02010600040101010101" charset="-122"/>
            </a:endParaRPr>
          </a:p>
          <a:p>
            <a:pPr>
              <a:lnSpc>
                <a:spcPct val="120000"/>
              </a:lnSpc>
              <a:spcBef>
                <a:spcPts val="0"/>
              </a:spcBef>
              <a:spcAft>
                <a:spcPts val="0"/>
              </a:spcAft>
            </a:pPr>
            <a:r>
              <a:rPr lang="zh-CN" altLang="en-US" sz="2400">
                <a:latin typeface="华文楷体" panose="02010600040101010101" charset="-122"/>
                <a:ea typeface="华文楷体" panose="02010600040101010101" charset="-122"/>
                <a:sym typeface="+mn-ea"/>
              </a:rPr>
              <a:t>●</a:t>
            </a:r>
            <a:r>
              <a:rPr lang="en-US" altLang="zh-CN" sz="2400">
                <a:latin typeface="华文楷体" panose="02010600040101010101" charset="-122"/>
                <a:ea typeface="华文楷体" panose="02010600040101010101" charset="-122"/>
                <a:sym typeface="+mn-ea"/>
              </a:rPr>
              <a:t> </a:t>
            </a:r>
            <a:r>
              <a:rPr lang="zh-CN" altLang="en-US" sz="3200">
                <a:latin typeface="华文楷体" panose="02010600040101010101" charset="-122"/>
                <a:ea typeface="华文楷体" panose="02010600040101010101" charset="-122"/>
                <a:sym typeface="+mn-ea"/>
              </a:rPr>
              <a:t>Founder of an original cultural system,Zi Hui Lifestyle.</a:t>
            </a:r>
            <a:endParaRPr lang="zh-CN" altLang="en-US" sz="3200">
              <a:latin typeface="华文楷体" panose="02010600040101010101" charset="-122"/>
              <a:ea typeface="华文楷体" panose="02010600040101010101" charset="-122"/>
              <a:sym typeface="+mn-ea"/>
            </a:endParaRPr>
          </a:p>
          <a:p>
            <a:pPr>
              <a:lnSpc>
                <a:spcPct val="120000"/>
              </a:lnSpc>
              <a:spcBef>
                <a:spcPts val="0"/>
              </a:spcBef>
              <a:spcAft>
                <a:spcPts val="0"/>
              </a:spcAft>
            </a:pPr>
            <a:r>
              <a:rPr lang="zh-CN" altLang="en-US" sz="2400">
                <a:latin typeface="华文楷体" panose="02010600040101010101" charset="-122"/>
                <a:ea typeface="华文楷体" panose="02010600040101010101" charset="-122"/>
                <a:sym typeface="+mn-ea"/>
              </a:rPr>
              <a:t>●</a:t>
            </a:r>
            <a:r>
              <a:rPr lang="en-US" altLang="zh-CN" sz="2400">
                <a:latin typeface="华文楷体" panose="02010600040101010101" charset="-122"/>
                <a:ea typeface="华文楷体" panose="02010600040101010101" charset="-122"/>
                <a:sym typeface="+mn-ea"/>
              </a:rPr>
              <a:t> </a:t>
            </a:r>
            <a:r>
              <a:rPr lang="zh-CN" altLang="en-US" sz="3200">
                <a:latin typeface="华文楷体" panose="02010600040101010101" charset="-122"/>
                <a:ea typeface="华文楷体" panose="02010600040101010101" charset="-122"/>
                <a:sym typeface="+mn-ea"/>
              </a:rPr>
              <a:t>Head of Shanghai Zi Hui Academy.</a:t>
            </a:r>
            <a:endParaRPr lang="zh-CN" altLang="en-US" sz="3200">
              <a:latin typeface="华文楷体" panose="02010600040101010101" charset="-122"/>
              <a:ea typeface="华文楷体" panose="02010600040101010101" charset="-122"/>
              <a:sym typeface="+mn-ea"/>
            </a:endParaRPr>
          </a:p>
          <a:p>
            <a:pPr>
              <a:lnSpc>
                <a:spcPct val="120000"/>
              </a:lnSpc>
              <a:spcBef>
                <a:spcPts val="0"/>
              </a:spcBef>
              <a:spcAft>
                <a:spcPts val="0"/>
              </a:spcAft>
            </a:pPr>
            <a:r>
              <a:rPr lang="zh-CN" altLang="en-US" sz="2400">
                <a:latin typeface="华文楷体" panose="02010600040101010101" charset="-122"/>
                <a:ea typeface="华文楷体" panose="02010600040101010101" charset="-122"/>
                <a:sym typeface="+mn-ea"/>
              </a:rPr>
              <a:t>● </a:t>
            </a:r>
            <a:r>
              <a:rPr lang="en-US" altLang="zh-CN" sz="2400">
                <a:latin typeface="华文楷体" panose="02010600040101010101" charset="-122"/>
                <a:ea typeface="华文楷体" panose="02010600040101010101" charset="-122"/>
                <a:sym typeface="+mn-ea"/>
              </a:rPr>
              <a:t> </a:t>
            </a:r>
            <a:r>
              <a:rPr lang="zh-CN" altLang="en-US" sz="3200">
                <a:latin typeface="华文楷体" panose="02010600040101010101" charset="-122"/>
                <a:ea typeface="华文楷体" panose="02010600040101010101" charset="-122"/>
                <a:sym typeface="+mn-ea"/>
              </a:rPr>
              <a:t>Chairman of Zhong Zi Health and Ecological Technology Group</a:t>
            </a:r>
            <a:endParaRPr lang="zh-CN" altLang="en-US" sz="3200">
              <a:latin typeface="华文楷体" panose="02010600040101010101" charset="-122"/>
              <a:ea typeface="华文楷体" panose="02010600040101010101" charset="-122"/>
              <a:sym typeface="+mn-ea"/>
            </a:endParaRPr>
          </a:p>
          <a:p>
            <a:pPr>
              <a:lnSpc>
                <a:spcPct val="120000"/>
              </a:lnSpc>
              <a:spcBef>
                <a:spcPts val="0"/>
              </a:spcBef>
              <a:spcAft>
                <a:spcPts val="0"/>
              </a:spcAft>
            </a:pPr>
            <a:r>
              <a:rPr lang="zh-CN" altLang="en-US" sz="2400">
                <a:latin typeface="华文楷体" panose="02010600040101010101" charset="-122"/>
                <a:ea typeface="华文楷体" panose="02010600040101010101" charset="-122"/>
                <a:sym typeface="+mn-ea"/>
              </a:rPr>
              <a:t>● </a:t>
            </a:r>
            <a:r>
              <a:rPr lang="en-US" altLang="zh-CN" sz="2400">
                <a:latin typeface="华文楷体" panose="02010600040101010101" charset="-122"/>
                <a:ea typeface="华文楷体" panose="02010600040101010101" charset="-122"/>
                <a:sym typeface="+mn-ea"/>
              </a:rPr>
              <a:t> </a:t>
            </a:r>
            <a:r>
              <a:rPr lang="zh-CN" altLang="en-US" sz="3200">
                <a:latin typeface="华文楷体" panose="02010600040101010101" charset="-122"/>
                <a:ea typeface="华文楷体" panose="02010600040101010101" charset="-122"/>
                <a:sym typeface="+mn-ea"/>
              </a:rPr>
              <a:t>Vice chairman of International Health Tourism Committee,established in World Federation of Chinese Medicine Societies（WFCMS）</a:t>
            </a:r>
            <a:endParaRPr lang="zh-CN" altLang="en-US" sz="3200">
              <a:latin typeface="华文楷体" panose="02010600040101010101" charset="-122"/>
              <a:ea typeface="华文楷体" panose="02010600040101010101" charset="-122"/>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图片 1" descr="标题-李"/>
          <p:cNvPicPr>
            <a:picLocks noChangeAspect="1"/>
          </p:cNvPicPr>
          <p:nvPr/>
        </p:nvPicPr>
        <p:blipFill>
          <a:blip r:embed="rId2"/>
          <a:stretch>
            <a:fillRect/>
          </a:stretch>
        </p:blipFill>
        <p:spPr>
          <a:xfrm>
            <a:off x="6781800" y="0"/>
            <a:ext cx="10295255" cy="13716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4"/>
          <p:cNvSpPr>
            <a:spLocks noGrp="1"/>
          </p:cNvSpPr>
          <p:nvPr/>
        </p:nvSpPr>
        <p:spPr>
          <a:xfrm>
            <a:off x="1599892" y="1981463"/>
            <a:ext cx="7272808" cy="5184576"/>
          </a:xfrm>
          <a:prstGeom prst="rect">
            <a:avLst/>
          </a:prstGeom>
        </p:spPr>
        <p:txBody>
          <a:bodyPr vert="horz" lIns="119677" tIns="59838" rIns="119677" bIns="59838" rtlCol="0" anchor="ctr">
            <a:noAutofit/>
          </a:bodyPr>
          <a:lstStyle>
            <a:lvl1pPr algn="ctr" rtl="0" eaLnBrk="1" latinLnBrk="0" hangingPunct="1">
              <a:spcBef>
                <a:spcPct val="0"/>
              </a:spcBef>
              <a:buNone/>
              <a:defRPr kumimoji="0" sz="58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algn="l">
              <a:lnSpc>
                <a:spcPct val="150000"/>
              </a:lnSpc>
            </a:pPr>
            <a:r>
              <a:rPr lang="zh-CN" altLang="en-US" sz="5200" b="1" dirty="0" smtClean="0">
                <a:solidFill>
                  <a:schemeClr val="tx1"/>
                </a:solidFill>
                <a:latin typeface="微软雅黑" panose="020B0503020204020204" charset="-122"/>
                <a:ea typeface="微软雅黑" panose="020B0503020204020204" charset="-122"/>
                <a:cs typeface="微软雅黑" panose="020B0503020204020204" charset="-122"/>
              </a:rPr>
              <a:t>第</a:t>
            </a:r>
            <a:r>
              <a:rPr lang="en-US" altLang="zh-CN" sz="5200" b="1" dirty="0" smtClean="0">
                <a:solidFill>
                  <a:schemeClr val="tx1"/>
                </a:solidFill>
                <a:latin typeface="微软雅黑" panose="020B0503020204020204" charset="-122"/>
                <a:ea typeface="微软雅黑" panose="020B0503020204020204" charset="-122"/>
                <a:cs typeface="微软雅黑" panose="020B0503020204020204" charset="-122"/>
              </a:rPr>
              <a:t>18</a:t>
            </a:r>
            <a:r>
              <a:rPr lang="zh-CN" altLang="en-US" sz="5200" b="1" dirty="0" smtClean="0">
                <a:solidFill>
                  <a:schemeClr val="tx1"/>
                </a:solidFill>
                <a:latin typeface="微软雅黑" panose="020B0503020204020204" charset="-122"/>
                <a:ea typeface="微软雅黑" panose="020B0503020204020204" charset="-122"/>
                <a:cs typeface="微软雅黑" panose="020B0503020204020204" charset="-122"/>
              </a:rPr>
              <a:t>期学员：李女士</a:t>
            </a:r>
            <a:r>
              <a:rPr lang="zh-CN" altLang="en-US" sz="5200" dirty="0" smtClean="0">
                <a:solidFill>
                  <a:schemeClr val="tx1"/>
                </a:solidFill>
                <a:latin typeface="微软雅黑" panose="020B0503020204020204" charset="-122"/>
                <a:ea typeface="微软雅黑" panose="020B0503020204020204" charset="-122"/>
                <a:cs typeface="微软雅黑" panose="020B0503020204020204" charset="-122"/>
              </a:rPr>
              <a:t> </a:t>
            </a:r>
            <a:br>
              <a:rPr lang="zh-CN" altLang="en-US" sz="5200" dirty="0" smtClean="0">
                <a:solidFill>
                  <a:schemeClr val="tx1"/>
                </a:solidFill>
                <a:latin typeface="微软雅黑" panose="020B0503020204020204" charset="-122"/>
                <a:ea typeface="微软雅黑" panose="020B0503020204020204" charset="-122"/>
                <a:cs typeface="微软雅黑" panose="020B0503020204020204" charset="-122"/>
              </a:rPr>
            </a:br>
            <a:r>
              <a:rPr lang="zh-CN" altLang="en-US" sz="5200" dirty="0" smtClean="0">
                <a:solidFill>
                  <a:schemeClr val="tx1"/>
                </a:solidFill>
                <a:latin typeface="微软雅黑" panose="020B0503020204020204" charset="-122"/>
                <a:ea typeface="微软雅黑" panose="020B0503020204020204" charset="-122"/>
                <a:cs typeface="微软雅黑" panose="020B0503020204020204" charset="-122"/>
              </a:rPr>
              <a:t>原体重：</a:t>
            </a:r>
            <a:r>
              <a:rPr lang="en-US" altLang="zh-CN" sz="5200" dirty="0" smtClean="0">
                <a:solidFill>
                  <a:schemeClr val="tx1"/>
                </a:solidFill>
                <a:latin typeface="微软雅黑" panose="020B0503020204020204" charset="-122"/>
                <a:ea typeface="微软雅黑" panose="020B0503020204020204" charset="-122"/>
                <a:cs typeface="微软雅黑" panose="020B0503020204020204" charset="-122"/>
              </a:rPr>
              <a:t>102</a:t>
            </a:r>
            <a:r>
              <a:rPr lang="zh-CN" altLang="en-US" sz="5200" dirty="0" smtClean="0">
                <a:solidFill>
                  <a:schemeClr val="tx1"/>
                </a:solidFill>
                <a:latin typeface="微软雅黑" panose="020B0503020204020204" charset="-122"/>
                <a:ea typeface="微软雅黑" panose="020B0503020204020204" charset="-122"/>
                <a:cs typeface="微软雅黑" panose="020B0503020204020204" charset="-122"/>
              </a:rPr>
              <a:t>斤</a:t>
            </a:r>
            <a:br>
              <a:rPr lang="en-US" altLang="zh-CN" sz="5200" dirty="0" smtClean="0">
                <a:solidFill>
                  <a:schemeClr val="tx1"/>
                </a:solidFill>
                <a:latin typeface="微软雅黑" panose="020B0503020204020204" charset="-122"/>
                <a:ea typeface="微软雅黑" panose="020B0503020204020204" charset="-122"/>
                <a:cs typeface="微软雅黑" panose="020B0503020204020204" charset="-122"/>
              </a:rPr>
            </a:br>
            <a:r>
              <a:rPr lang="zh-CN" altLang="en-US" sz="5200" dirty="0" smtClean="0">
                <a:solidFill>
                  <a:schemeClr val="tx1"/>
                </a:solidFill>
                <a:latin typeface="微软雅黑" panose="020B0503020204020204" charset="-122"/>
                <a:ea typeface="微软雅黑" panose="020B0503020204020204" charset="-122"/>
                <a:cs typeface="微软雅黑" panose="020B0503020204020204" charset="-122"/>
              </a:rPr>
              <a:t>现体重：</a:t>
            </a:r>
            <a:r>
              <a:rPr lang="en-US" altLang="zh-CN" sz="5200" dirty="0" smtClean="0">
                <a:solidFill>
                  <a:schemeClr val="tx1"/>
                </a:solidFill>
                <a:latin typeface="微软雅黑" panose="020B0503020204020204" charset="-122"/>
                <a:ea typeface="微软雅黑" panose="020B0503020204020204" charset="-122"/>
                <a:cs typeface="微软雅黑" panose="020B0503020204020204" charset="-122"/>
              </a:rPr>
              <a:t>112.5</a:t>
            </a:r>
            <a:r>
              <a:rPr lang="zh-CN" altLang="en-US" sz="5200" dirty="0" smtClean="0">
                <a:solidFill>
                  <a:schemeClr val="tx1"/>
                </a:solidFill>
                <a:latin typeface="微软雅黑" panose="020B0503020204020204" charset="-122"/>
                <a:ea typeface="微软雅黑" panose="020B0503020204020204" charset="-122"/>
                <a:cs typeface="微软雅黑" panose="020B0503020204020204" charset="-122"/>
              </a:rPr>
              <a:t>斤</a:t>
            </a:r>
            <a:br>
              <a:rPr lang="en-US" altLang="zh-CN" sz="5200" dirty="0" smtClean="0">
                <a:solidFill>
                  <a:schemeClr val="tx1"/>
                </a:solidFill>
                <a:latin typeface="微软雅黑" panose="020B0503020204020204" charset="-122"/>
                <a:ea typeface="微软雅黑" panose="020B0503020204020204" charset="-122"/>
                <a:cs typeface="微软雅黑" panose="020B0503020204020204" charset="-122"/>
              </a:rPr>
            </a:br>
            <a:r>
              <a:rPr lang="zh-CN" altLang="en-US" sz="5200" b="1" dirty="0" smtClean="0">
                <a:solidFill>
                  <a:srgbClr val="C00000"/>
                </a:solidFill>
                <a:latin typeface="微软雅黑" panose="020B0503020204020204" charset="-122"/>
                <a:ea typeface="微软雅黑" panose="020B0503020204020204" charset="-122"/>
                <a:cs typeface="微软雅黑" panose="020B0503020204020204" charset="-122"/>
              </a:rPr>
              <a:t>增重</a:t>
            </a:r>
            <a:r>
              <a:rPr lang="en-US" altLang="zh-CN" sz="5200" b="1" dirty="0" smtClean="0">
                <a:solidFill>
                  <a:srgbClr val="C00000"/>
                </a:solidFill>
                <a:latin typeface="微软雅黑" panose="020B0503020204020204" charset="-122"/>
                <a:ea typeface="微软雅黑" panose="020B0503020204020204" charset="-122"/>
                <a:cs typeface="微软雅黑" panose="020B0503020204020204" charset="-122"/>
              </a:rPr>
              <a:t>10.5</a:t>
            </a:r>
            <a:r>
              <a:rPr lang="zh-CN" altLang="en-US" sz="5200" b="1" dirty="0" smtClean="0">
                <a:solidFill>
                  <a:srgbClr val="C00000"/>
                </a:solidFill>
                <a:latin typeface="微软雅黑" panose="020B0503020204020204" charset="-122"/>
                <a:ea typeface="微软雅黑" panose="020B0503020204020204" charset="-122"/>
                <a:cs typeface="微软雅黑" panose="020B0503020204020204" charset="-122"/>
              </a:rPr>
              <a:t>斤</a:t>
            </a:r>
            <a:br>
              <a:rPr lang="en-US" altLang="zh-CN" sz="5200" b="1" dirty="0" smtClean="0">
                <a:solidFill>
                  <a:srgbClr val="C00000"/>
                </a:solidFill>
                <a:latin typeface="微软雅黑" panose="020B0503020204020204" charset="-122"/>
                <a:ea typeface="微软雅黑" panose="020B0503020204020204" charset="-122"/>
                <a:cs typeface="微软雅黑" panose="020B0503020204020204" charset="-122"/>
              </a:rPr>
            </a:br>
            <a:r>
              <a:rPr lang="zh-CN" altLang="en-US" sz="5200" b="1" dirty="0" smtClean="0">
                <a:solidFill>
                  <a:srgbClr val="C00000"/>
                </a:solidFill>
                <a:latin typeface="微软雅黑" panose="020B0503020204020204" charset="-122"/>
                <a:ea typeface="微软雅黑" panose="020B0503020204020204" charset="-122"/>
                <a:cs typeface="微软雅黑" panose="020B0503020204020204" charset="-122"/>
              </a:rPr>
              <a:t>乙肝康复。</a:t>
            </a:r>
            <a:endParaRPr lang="zh-CN" altLang="en-US" sz="5200" b="1" dirty="0" smtClean="0">
              <a:solidFill>
                <a:srgbClr val="C00000"/>
              </a:solidFill>
              <a:latin typeface="微软雅黑" panose="020B0503020204020204" charset="-122"/>
              <a:ea typeface="微软雅黑" panose="020B0503020204020204" charset="-122"/>
              <a:cs typeface="微软雅黑" panose="020B0503020204020204" charset="-122"/>
            </a:endParaRPr>
          </a:p>
        </p:txBody>
      </p:sp>
      <p:cxnSp>
        <p:nvCxnSpPr>
          <p:cNvPr id="6" name="直接连接符 5"/>
          <p:cNvCxnSpPr/>
          <p:nvPr/>
        </p:nvCxnSpPr>
        <p:spPr>
          <a:xfrm>
            <a:off x="10210800" y="1905635"/>
            <a:ext cx="0" cy="10620375"/>
          </a:xfrm>
          <a:prstGeom prst="line">
            <a:avLst/>
          </a:prstGeom>
          <a:ln w="9525" cap="flat" cmpd="sng" algn="ctr">
            <a:solidFill>
              <a:schemeClr val="accent2">
                <a:lumMod val="50000"/>
              </a:schemeClr>
            </a:solidFill>
            <a:prstDash val="dash"/>
          </a:ln>
        </p:spPr>
        <p:style>
          <a:lnRef idx="0">
            <a:schemeClr val="accent1"/>
          </a:lnRef>
          <a:fillRef idx="0">
            <a:srgbClr val="FFFFFF"/>
          </a:fillRef>
          <a:effectRef idx="0">
            <a:srgbClr val="FFFFFF"/>
          </a:effectRef>
          <a:fontRef idx="minor">
            <a:schemeClr val="tx1"/>
          </a:fontRef>
        </p:style>
      </p:cxnSp>
      <p:sp>
        <p:nvSpPr>
          <p:cNvPr id="3" name="文本框 2"/>
          <p:cNvSpPr txBox="1"/>
          <p:nvPr/>
        </p:nvSpPr>
        <p:spPr>
          <a:xfrm>
            <a:off x="11268075" y="2057400"/>
            <a:ext cx="12019915" cy="8756015"/>
          </a:xfrm>
          <a:prstGeom prst="rect">
            <a:avLst/>
          </a:prstGeom>
          <a:noFill/>
        </p:spPr>
        <p:txBody>
          <a:bodyPr wrap="square" rtlCol="0">
            <a:noAutofit/>
          </a:bodyPr>
          <a:p>
            <a:r>
              <a:rPr lang="zh-CN" altLang="en-US" sz="4800" b="1"/>
              <a:t>Ms.Li </a:t>
            </a:r>
            <a:endParaRPr lang="zh-CN" altLang="en-US" sz="4800" b="1"/>
          </a:p>
          <a:p>
            <a:r>
              <a:rPr lang="zh-CN" altLang="en-US" sz="4800"/>
              <a:t>From the 18th course</a:t>
            </a:r>
            <a:endParaRPr lang="zh-CN" altLang="en-US" sz="4800"/>
          </a:p>
          <a:p>
            <a:endParaRPr lang="zh-CN" altLang="en-US" sz="4800"/>
          </a:p>
          <a:p>
            <a:pPr>
              <a:lnSpc>
                <a:spcPct val="120000"/>
              </a:lnSpc>
              <a:spcBef>
                <a:spcPts val="0"/>
              </a:spcBef>
              <a:spcAft>
                <a:spcPts val="0"/>
              </a:spcAft>
            </a:pPr>
            <a:r>
              <a:rPr lang="zh-CN" altLang="en-US" sz="4800"/>
              <a:t>Before resort：51 kg</a:t>
            </a:r>
            <a:endParaRPr lang="zh-CN" altLang="en-US" sz="4800"/>
          </a:p>
          <a:p>
            <a:pPr>
              <a:lnSpc>
                <a:spcPct val="120000"/>
              </a:lnSpc>
              <a:spcBef>
                <a:spcPts val="0"/>
              </a:spcBef>
              <a:spcAft>
                <a:spcPts val="0"/>
              </a:spcAft>
            </a:pPr>
            <a:r>
              <a:rPr lang="zh-CN" altLang="en-US" sz="4800"/>
              <a:t>After resort：Gained up to her biological ideal weigh as 56.25 kg,</a:t>
            </a:r>
            <a:endParaRPr lang="zh-CN" altLang="en-US" sz="4800"/>
          </a:p>
          <a:p>
            <a:pPr>
              <a:lnSpc>
                <a:spcPct val="120000"/>
              </a:lnSpc>
              <a:spcBef>
                <a:spcPts val="0"/>
              </a:spcBef>
              <a:spcAft>
                <a:spcPts val="0"/>
              </a:spcAft>
            </a:pPr>
            <a:r>
              <a:rPr lang="zh-CN" altLang="en-US" sz="4800"/>
              <a:t>while the chronic Hepatitis B got functional cured. </a:t>
            </a:r>
            <a:endParaRPr lang="zh-CN" altLang="en-US" sz="4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4724400" y="6400800"/>
            <a:ext cx="15246350" cy="3020695"/>
          </a:xfrm>
          <a:prstGeom prst="rect">
            <a:avLst/>
          </a:prstGeom>
          <a:noFill/>
        </p:spPr>
        <p:txBody>
          <a:bodyPr wrap="square" rtlCol="0">
            <a:noAutofit/>
          </a:bodyPr>
          <a:p>
            <a:pPr algn="ctr">
              <a:lnSpc>
                <a:spcPct val="200000"/>
              </a:lnSpc>
            </a:pPr>
            <a:r>
              <a:rPr lang="zh-CN" altLang="en-US" sz="8800" b="1">
                <a:solidFill>
                  <a:srgbClr val="000000"/>
                </a:solidFill>
                <a:latin typeface="微软雅黑" panose="020B0503020204020204" charset="-122"/>
                <a:ea typeface="微软雅黑" panose="020B0503020204020204" charset="-122"/>
                <a:sym typeface="+mn-ea"/>
              </a:rPr>
              <a:t>谢谢大家！</a:t>
            </a:r>
            <a:endParaRPr lang="zh-CN" altLang="en-US" sz="6000" b="1">
              <a:solidFill>
                <a:srgbClr val="000000"/>
              </a:solidFill>
              <a:latin typeface="微软雅黑" panose="020B0503020204020204" charset="-122"/>
              <a:ea typeface="微软雅黑" panose="020B0503020204020204" charset="-122"/>
              <a:sym typeface="+mn-ea"/>
            </a:endParaRPr>
          </a:p>
        </p:txBody>
      </p:sp>
      <p:sp>
        <p:nvSpPr>
          <p:cNvPr id="2" name="文本框 1"/>
          <p:cNvSpPr txBox="1"/>
          <p:nvPr>
            <p:custDataLst>
              <p:tags r:id="rId2"/>
            </p:custDataLst>
          </p:nvPr>
        </p:nvSpPr>
        <p:spPr>
          <a:xfrm>
            <a:off x="8534400" y="9144000"/>
            <a:ext cx="8339455" cy="2362835"/>
          </a:xfrm>
          <a:prstGeom prst="rect">
            <a:avLst/>
          </a:prstGeom>
          <a:noFill/>
        </p:spPr>
        <p:txBody>
          <a:bodyPr wrap="square" rtlCol="0">
            <a:noAutofit/>
          </a:bodyPr>
          <a:p>
            <a:pPr algn="l">
              <a:lnSpc>
                <a:spcPct val="150000"/>
              </a:lnSpc>
            </a:pPr>
            <a:r>
              <a:rPr lang="en-US" sz="6600" b="1">
                <a:solidFill>
                  <a:srgbClr val="3B3838"/>
                </a:solidFill>
                <a:latin typeface="华文楷体" panose="02010600040101010101" charset="-122"/>
                <a:ea typeface="华文楷体" panose="02010600040101010101" charset="-122"/>
                <a:cs typeface="华文楷体" panose="02010600040101010101" charset="-122"/>
                <a:sym typeface="+mn-ea"/>
              </a:rPr>
              <a:t>Thanks for listening！</a:t>
            </a:r>
            <a:endParaRPr lang="en-US" sz="6600" b="1">
              <a:solidFill>
                <a:srgbClr val="3B3838"/>
              </a:solidFill>
              <a:latin typeface="华文楷体" panose="02010600040101010101" charset="-122"/>
              <a:ea typeface="华文楷体" panose="02010600040101010101" charset="-122"/>
              <a:cs typeface="华文楷体" panose="02010600040101010101" charset="-122"/>
              <a:sym typeface="+mn-ea"/>
            </a:endParaRPr>
          </a:p>
        </p:txBody>
      </p:sp>
      <p:sp>
        <p:nvSpPr>
          <p:cNvPr id="3" name="文本框 2"/>
          <p:cNvSpPr txBox="1"/>
          <p:nvPr/>
        </p:nvSpPr>
        <p:spPr>
          <a:xfrm>
            <a:off x="5105400" y="2362200"/>
            <a:ext cx="13917930" cy="3020695"/>
          </a:xfrm>
          <a:prstGeom prst="rect">
            <a:avLst/>
          </a:prstGeom>
          <a:noFill/>
        </p:spPr>
        <p:txBody>
          <a:bodyPr wrap="square" rtlCol="0">
            <a:noAutofit/>
          </a:bodyPr>
          <a:p>
            <a:pPr algn="dist">
              <a:lnSpc>
                <a:spcPct val="150000"/>
              </a:lnSpc>
            </a:pPr>
            <a:r>
              <a:rPr lang="zh-CN" altLang="en-US" sz="8800" b="1">
                <a:solidFill>
                  <a:srgbClr val="000000"/>
                </a:solidFill>
                <a:latin typeface="微软雅黑" panose="020B0503020204020204" charset="-122"/>
                <a:ea typeface="微软雅黑" panose="020B0503020204020204" charset="-122"/>
                <a:sym typeface="+mn-ea"/>
              </a:rPr>
              <a:t>让天下人健康起来</a:t>
            </a:r>
            <a:endParaRPr lang="zh-CN" altLang="en-US" sz="6000" b="1">
              <a:solidFill>
                <a:srgbClr val="000000"/>
              </a:solidFill>
              <a:latin typeface="微软雅黑" panose="020B0503020204020204" charset="-122"/>
              <a:ea typeface="微软雅黑" panose="020B0503020204020204" charset="-122"/>
              <a:sym typeface="+mn-ea"/>
            </a:endParaRPr>
          </a:p>
        </p:txBody>
      </p:sp>
      <p:sp>
        <p:nvSpPr>
          <p:cNvPr id="4" name="文本框 3"/>
          <p:cNvSpPr txBox="1"/>
          <p:nvPr>
            <p:custDataLst>
              <p:tags r:id="rId3"/>
            </p:custDataLst>
          </p:nvPr>
        </p:nvSpPr>
        <p:spPr>
          <a:xfrm>
            <a:off x="4724400" y="4343400"/>
            <a:ext cx="15459075" cy="2362835"/>
          </a:xfrm>
          <a:prstGeom prst="rect">
            <a:avLst/>
          </a:prstGeom>
          <a:noFill/>
        </p:spPr>
        <p:txBody>
          <a:bodyPr wrap="square" rtlCol="0">
            <a:noAutofit/>
          </a:bodyPr>
          <a:p>
            <a:pPr algn="l">
              <a:lnSpc>
                <a:spcPct val="150000"/>
              </a:lnSpc>
            </a:pPr>
            <a:r>
              <a:rPr lang="en-US" sz="6600" b="1">
                <a:solidFill>
                  <a:srgbClr val="3B3838"/>
                </a:solidFill>
                <a:latin typeface="华文楷体" panose="02010600040101010101" charset="-122"/>
                <a:ea typeface="华文楷体" panose="02010600040101010101" charset="-122"/>
                <a:cs typeface="华文楷体" panose="02010600040101010101" charset="-122"/>
                <a:sym typeface="+mn-ea"/>
              </a:rPr>
              <a:t>We dedicate to health of every single human.</a:t>
            </a:r>
            <a:endParaRPr lang="en-US" sz="6600" b="1">
              <a:solidFill>
                <a:srgbClr val="3B3838"/>
              </a:solidFill>
              <a:latin typeface="华文楷体" panose="02010600040101010101" charset="-122"/>
              <a:ea typeface="华文楷体" panose="02010600040101010101" charset="-122"/>
              <a:cs typeface="华文楷体" panose="02010600040101010101" charset="-122"/>
              <a:sym typeface="+mn-ea"/>
            </a:endParaRPr>
          </a:p>
        </p:txBody>
      </p:sp>
      <p:sp>
        <p:nvSpPr>
          <p:cNvPr id="5" name="文本框 4"/>
          <p:cNvSpPr txBox="1"/>
          <p:nvPr/>
        </p:nvSpPr>
        <p:spPr>
          <a:xfrm>
            <a:off x="6934200" y="1981200"/>
            <a:ext cx="9622790" cy="645160"/>
          </a:xfrm>
          <a:prstGeom prst="rect">
            <a:avLst/>
          </a:prstGeom>
          <a:noFill/>
        </p:spPr>
        <p:txBody>
          <a:bodyPr wrap="square" rtlCol="0">
            <a:spAutoFit/>
          </a:bodyPr>
          <a:p>
            <a:pPr algn="ctr"/>
            <a:r>
              <a:rPr lang="zh-CN" altLang="en-US" sz="3600" b="1">
                <a:solidFill>
                  <a:srgbClr val="000000"/>
                </a:solidFill>
                <a:latin typeface="微软雅黑" panose="020B0503020204020204" charset="-122"/>
                <a:ea typeface="微软雅黑" panose="020B0503020204020204" charset="-122"/>
                <a:sym typeface="+mn-ea"/>
              </a:rPr>
              <a:t>滋慧书院的使命</a:t>
            </a:r>
            <a:endParaRPr lang="zh-CN" altLang="en-US" sz="3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4038600" y="3124200"/>
            <a:ext cx="16797655" cy="4646295"/>
          </a:xfrm>
          <a:prstGeom prst="rect">
            <a:avLst/>
          </a:prstGeom>
          <a:noFill/>
        </p:spPr>
        <p:txBody>
          <a:bodyPr wrap="square" rtlCol="0">
            <a:spAutoFit/>
          </a:bodyPr>
          <a:p>
            <a:pPr algn="ctr">
              <a:lnSpc>
                <a:spcPct val="200000"/>
              </a:lnSpc>
            </a:pPr>
            <a:r>
              <a:rPr lang="zh-CN" altLang="en-US" sz="8800" b="1">
                <a:solidFill>
                  <a:schemeClr val="tx1"/>
                </a:solidFill>
                <a:latin typeface="微软雅黑" panose="020B0503020204020204" charset="-122"/>
                <a:ea typeface="微软雅黑" panose="020B0503020204020204" charset="-122"/>
                <a:sym typeface="+mn-ea"/>
              </a:rPr>
              <a:t>一、</a:t>
            </a:r>
            <a:r>
              <a:rPr lang="zh-CN" altLang="en-US" sz="8800" b="1">
                <a:solidFill>
                  <a:srgbClr val="000000"/>
                </a:solidFill>
                <a:latin typeface="微软雅黑" panose="020B0503020204020204" charset="-122"/>
                <a:ea typeface="微软雅黑" panose="020B0503020204020204" charset="-122"/>
                <a:sym typeface="+mn-ea"/>
              </a:rPr>
              <a:t>『黄帝内经』养生智慧</a:t>
            </a:r>
            <a:br>
              <a:rPr lang="zh-CN" altLang="en-US" sz="8800" b="1">
                <a:solidFill>
                  <a:srgbClr val="000000"/>
                </a:solidFill>
                <a:latin typeface="微软雅黑" panose="020B0503020204020204" charset="-122"/>
                <a:ea typeface="微软雅黑" panose="020B0503020204020204" charset="-122"/>
                <a:sym typeface="+mn-ea"/>
              </a:rPr>
            </a:br>
            <a:r>
              <a:rPr lang="en-US" altLang="zh-CN" sz="6000" b="1">
                <a:solidFill>
                  <a:srgbClr val="000000"/>
                </a:solidFill>
                <a:latin typeface="微软雅黑" panose="020B0503020204020204" charset="-122"/>
                <a:ea typeface="微软雅黑" panose="020B0503020204020204" charset="-122"/>
                <a:sym typeface="+mn-ea"/>
              </a:rPr>
              <a:t>——</a:t>
            </a:r>
            <a:r>
              <a:rPr lang="zh-CN" altLang="en-US" sz="6000" b="1">
                <a:solidFill>
                  <a:srgbClr val="000000"/>
                </a:solidFill>
                <a:latin typeface="微软雅黑" panose="020B0503020204020204" charset="-122"/>
                <a:ea typeface="微软雅黑" panose="020B0503020204020204" charset="-122"/>
                <a:sym typeface="+mn-ea"/>
              </a:rPr>
              <a:t>从</a:t>
            </a:r>
            <a:r>
              <a:rPr lang="en-US" altLang="zh-CN" sz="6000" b="1">
                <a:latin typeface="微软雅黑" panose="020B0503020204020204" charset="-122"/>
                <a:ea typeface="微软雅黑" panose="020B0503020204020204" charset="-122"/>
                <a:sym typeface="+mn-ea"/>
              </a:rPr>
              <a:t>“</a:t>
            </a:r>
            <a:r>
              <a:rPr lang="zh-CN" altLang="en-US" sz="6000" b="1">
                <a:solidFill>
                  <a:schemeClr val="tx1"/>
                </a:solidFill>
                <a:latin typeface="微软雅黑" panose="020B0503020204020204" charset="-122"/>
                <a:ea typeface="微软雅黑" panose="020B0503020204020204" charset="-122"/>
                <a:sym typeface="+mn-ea"/>
              </a:rPr>
              <a:t>理、法、方、药</a:t>
            </a:r>
            <a:r>
              <a:rPr lang="en-US" altLang="zh-CN" sz="6000" b="1">
                <a:solidFill>
                  <a:schemeClr val="tx1"/>
                </a:solidFill>
                <a:latin typeface="微软雅黑" panose="020B0503020204020204" charset="-122"/>
                <a:ea typeface="微软雅黑" panose="020B0503020204020204" charset="-122"/>
                <a:sym typeface="+mn-ea"/>
              </a:rPr>
              <a:t>”</a:t>
            </a:r>
            <a:r>
              <a:rPr lang="zh-CN" altLang="en-US" sz="6000" b="1">
                <a:solidFill>
                  <a:srgbClr val="000000"/>
                </a:solidFill>
                <a:latin typeface="微软雅黑" panose="020B0503020204020204" charset="-122"/>
                <a:ea typeface="微软雅黑" panose="020B0503020204020204" charset="-122"/>
                <a:sym typeface="+mn-ea"/>
              </a:rPr>
              <a:t>四个纬度实践探索</a:t>
            </a:r>
            <a:endParaRPr lang="zh-CN" altLang="en-US" sz="6000" b="1">
              <a:solidFill>
                <a:srgbClr val="000000"/>
              </a:solidFill>
              <a:latin typeface="微软雅黑" panose="020B0503020204020204" charset="-122"/>
              <a:ea typeface="微软雅黑" panose="020B0503020204020204" charset="-122"/>
              <a:sym typeface="+mn-ea"/>
            </a:endParaRPr>
          </a:p>
        </p:txBody>
      </p:sp>
      <p:sp>
        <p:nvSpPr>
          <p:cNvPr id="2" name="文本框 1"/>
          <p:cNvSpPr txBox="1"/>
          <p:nvPr/>
        </p:nvSpPr>
        <p:spPr>
          <a:xfrm>
            <a:off x="3810000" y="8077200"/>
            <a:ext cx="17543780" cy="2122805"/>
          </a:xfrm>
          <a:prstGeom prst="rect">
            <a:avLst/>
          </a:prstGeom>
          <a:noFill/>
        </p:spPr>
        <p:txBody>
          <a:bodyPr wrap="square" rtlCol="0">
            <a:spAutoFit/>
          </a:bodyPr>
          <a:p>
            <a:pPr algn="ctr"/>
            <a:r>
              <a:rPr lang="zh-CN" altLang="en-US" sz="6600"/>
              <a:t>Ⅰ Yellow Emperor（Huang Di）</a:t>
            </a:r>
            <a:r>
              <a:rPr lang="en-US" altLang="zh-CN" sz="6600"/>
              <a:t>’</a:t>
            </a:r>
            <a:r>
              <a:rPr lang="zh-CN" altLang="en-US" sz="6600"/>
              <a:t>s Theory of Human Health</a:t>
            </a:r>
            <a:endParaRPr lang="zh-CN" altLang="en-US" sz="6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914400" y="1233805"/>
            <a:ext cx="10168890" cy="9988550"/>
          </a:xfrm>
          <a:prstGeom prst="rect">
            <a:avLst/>
          </a:prstGeom>
          <a:noFill/>
        </p:spPr>
        <p:txBody>
          <a:bodyPr wrap="square" rtlCol="0">
            <a:noAutofit/>
          </a:bodyPr>
          <a:p>
            <a:pPr algn="l">
              <a:lnSpc>
                <a:spcPct val="150000"/>
              </a:lnSpc>
              <a:spcBef>
                <a:spcPts val="0"/>
              </a:spcBef>
              <a:spcAft>
                <a:spcPts val="0"/>
              </a:spcAft>
            </a:pPr>
            <a:r>
              <a:rPr lang="en-US" sz="5800" b="1">
                <a:solidFill>
                  <a:srgbClr val="C00000"/>
                </a:solidFill>
                <a:latin typeface="微软雅黑" panose="020B0503020204020204" charset="-122"/>
                <a:ea typeface="微软雅黑" panose="020B0503020204020204" charset="-122"/>
                <a:cs typeface="微软雅黑" panose="020B0503020204020204" charset="-122"/>
                <a:sym typeface="+mn-ea"/>
              </a:rPr>
              <a:t>【</a:t>
            </a:r>
            <a:r>
              <a:rPr lang="zh-CN" altLang="en-US" sz="5800" b="1">
                <a:solidFill>
                  <a:srgbClr val="C00000"/>
                </a:solidFill>
                <a:latin typeface="微软雅黑" panose="020B0503020204020204" charset="-122"/>
                <a:ea typeface="微软雅黑" panose="020B0503020204020204" charset="-122"/>
                <a:cs typeface="微软雅黑" panose="020B0503020204020204" charset="-122"/>
                <a:sym typeface="+mn-ea"/>
              </a:rPr>
              <a:t>理</a:t>
            </a:r>
            <a:r>
              <a:rPr lang="en-US" sz="5800" b="1">
                <a:solidFill>
                  <a:srgbClr val="C00000"/>
                </a:solidFill>
                <a:latin typeface="微软雅黑" panose="020B0503020204020204" charset="-122"/>
                <a:ea typeface="微软雅黑" panose="020B0503020204020204" charset="-122"/>
                <a:cs typeface="微软雅黑" panose="020B0503020204020204" charset="-122"/>
                <a:sym typeface="+mn-ea"/>
              </a:rPr>
              <a:t>】</a:t>
            </a:r>
            <a:r>
              <a:rPr lang="zh-CN" altLang="en-US" sz="5800" b="1">
                <a:solidFill>
                  <a:srgbClr val="C00000"/>
                </a:solidFill>
                <a:latin typeface="微软雅黑" panose="020B0503020204020204" charset="-122"/>
                <a:ea typeface="微软雅黑" panose="020B0503020204020204" charset="-122"/>
                <a:cs typeface="微软雅黑" panose="020B0503020204020204" charset="-122"/>
                <a:sym typeface="+mn-ea"/>
              </a:rPr>
              <a:t>：</a:t>
            </a:r>
            <a:r>
              <a:rPr lang="en-US" sz="5800">
                <a:solidFill>
                  <a:schemeClr val="tx1"/>
                </a:solidFill>
                <a:latin typeface="微软雅黑" panose="020B0503020204020204" charset="-122"/>
                <a:ea typeface="微软雅黑" panose="020B0503020204020204" charset="-122"/>
                <a:cs typeface="华文楷体" panose="02010600040101010101" charset="-122"/>
                <a:sym typeface="+mn-ea"/>
              </a:rPr>
              <a:t>知道者</a:t>
            </a:r>
            <a:endParaRPr lang="en-US" sz="5800">
              <a:solidFill>
                <a:schemeClr val="tx1"/>
              </a:solidFill>
              <a:latin typeface="微软雅黑" panose="020B0503020204020204" charset="-122"/>
              <a:ea typeface="微软雅黑" panose="020B0503020204020204" charset="-122"/>
              <a:cs typeface="华文楷体" panose="02010600040101010101" charset="-122"/>
            </a:endParaRPr>
          </a:p>
          <a:p>
            <a:pPr algn="l">
              <a:lnSpc>
                <a:spcPct val="150000"/>
              </a:lnSpc>
              <a:spcBef>
                <a:spcPts val="0"/>
              </a:spcBef>
              <a:spcAft>
                <a:spcPts val="0"/>
              </a:spcAft>
            </a:pPr>
            <a:r>
              <a:rPr lang="en-US" sz="5800" b="1">
                <a:solidFill>
                  <a:srgbClr val="C00000"/>
                </a:solidFill>
                <a:latin typeface="微软雅黑" panose="020B0503020204020204" charset="-122"/>
                <a:ea typeface="微软雅黑" panose="020B0503020204020204" charset="-122"/>
                <a:cs typeface="微软雅黑" panose="020B0503020204020204" charset="-122"/>
                <a:sym typeface="+mn-ea"/>
              </a:rPr>
              <a:t>【</a:t>
            </a:r>
            <a:r>
              <a:rPr lang="zh-CN" altLang="en-US" sz="5800" b="1">
                <a:solidFill>
                  <a:srgbClr val="C00000"/>
                </a:solidFill>
                <a:latin typeface="微软雅黑" panose="020B0503020204020204" charset="-122"/>
                <a:ea typeface="微软雅黑" panose="020B0503020204020204" charset="-122"/>
                <a:cs typeface="微软雅黑" panose="020B0503020204020204" charset="-122"/>
                <a:sym typeface="+mn-ea"/>
              </a:rPr>
              <a:t>法</a:t>
            </a:r>
            <a:r>
              <a:rPr lang="en-US" sz="5800" b="1">
                <a:solidFill>
                  <a:srgbClr val="C00000"/>
                </a:solidFill>
                <a:latin typeface="微软雅黑" panose="020B0503020204020204" charset="-122"/>
                <a:ea typeface="微软雅黑" panose="020B0503020204020204" charset="-122"/>
                <a:cs typeface="微软雅黑" panose="020B0503020204020204" charset="-122"/>
                <a:sym typeface="+mn-ea"/>
              </a:rPr>
              <a:t>】</a:t>
            </a:r>
            <a:r>
              <a:rPr lang="zh-CN" altLang="en-US" sz="5800" b="1">
                <a:solidFill>
                  <a:srgbClr val="C00000"/>
                </a:solidFill>
                <a:latin typeface="微软雅黑" panose="020B0503020204020204" charset="-122"/>
                <a:ea typeface="微软雅黑" panose="020B0503020204020204" charset="-122"/>
                <a:cs typeface="微软雅黑" panose="020B0503020204020204" charset="-122"/>
                <a:sym typeface="+mn-ea"/>
              </a:rPr>
              <a:t>：</a:t>
            </a:r>
            <a:r>
              <a:rPr lang="en-US" sz="5800">
                <a:solidFill>
                  <a:schemeClr val="tx1"/>
                </a:solidFill>
                <a:latin typeface="微软雅黑" panose="020B0503020204020204" charset="-122"/>
                <a:ea typeface="微软雅黑" panose="020B0503020204020204" charset="-122"/>
                <a:cs typeface="华文楷体" panose="02010600040101010101" charset="-122"/>
                <a:sym typeface="+mn-ea"/>
              </a:rPr>
              <a:t>法于阴阳</a:t>
            </a:r>
            <a:endParaRPr lang="zh-CN" altLang="en-US" sz="5800" b="1">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a:lnSpc>
                <a:spcPct val="150000"/>
              </a:lnSpc>
              <a:spcBef>
                <a:spcPts val="0"/>
              </a:spcBef>
              <a:spcAft>
                <a:spcPts val="0"/>
              </a:spcAft>
            </a:pPr>
            <a:r>
              <a:rPr lang="en-US" sz="5800" b="1">
                <a:solidFill>
                  <a:srgbClr val="C00000"/>
                </a:solidFill>
                <a:latin typeface="微软雅黑" panose="020B0503020204020204" charset="-122"/>
                <a:ea typeface="微软雅黑" panose="020B0503020204020204" charset="-122"/>
                <a:cs typeface="微软雅黑" panose="020B0503020204020204" charset="-122"/>
                <a:sym typeface="+mn-ea"/>
              </a:rPr>
              <a:t>【</a:t>
            </a:r>
            <a:r>
              <a:rPr lang="zh-CN" altLang="en-US" sz="5800" b="1">
                <a:solidFill>
                  <a:srgbClr val="C00000"/>
                </a:solidFill>
                <a:latin typeface="微软雅黑" panose="020B0503020204020204" charset="-122"/>
                <a:ea typeface="微软雅黑" panose="020B0503020204020204" charset="-122"/>
                <a:cs typeface="微软雅黑" panose="020B0503020204020204" charset="-122"/>
                <a:sym typeface="+mn-ea"/>
              </a:rPr>
              <a:t>方</a:t>
            </a:r>
            <a:r>
              <a:rPr lang="en-US" sz="5800" b="1">
                <a:solidFill>
                  <a:srgbClr val="C00000"/>
                </a:solidFill>
                <a:latin typeface="微软雅黑" panose="020B0503020204020204" charset="-122"/>
                <a:ea typeface="微软雅黑" panose="020B0503020204020204" charset="-122"/>
                <a:cs typeface="微软雅黑" panose="020B0503020204020204" charset="-122"/>
                <a:sym typeface="+mn-ea"/>
              </a:rPr>
              <a:t>】</a:t>
            </a:r>
            <a:r>
              <a:rPr lang="zh-CN" altLang="en-US" sz="5800" b="1">
                <a:solidFill>
                  <a:srgbClr val="C00000"/>
                </a:solidFill>
                <a:latin typeface="微软雅黑" panose="020B0503020204020204" charset="-122"/>
                <a:ea typeface="微软雅黑" panose="020B0503020204020204" charset="-122"/>
                <a:cs typeface="微软雅黑" panose="020B0503020204020204" charset="-122"/>
                <a:sym typeface="+mn-ea"/>
              </a:rPr>
              <a:t>：</a:t>
            </a:r>
            <a:r>
              <a:rPr lang="en-US" sz="5800">
                <a:solidFill>
                  <a:schemeClr val="tx1"/>
                </a:solidFill>
                <a:latin typeface="微软雅黑" panose="020B0503020204020204" charset="-122"/>
                <a:ea typeface="微软雅黑" panose="020B0503020204020204" charset="-122"/>
                <a:cs typeface="华文楷体" panose="02010600040101010101" charset="-122"/>
                <a:sym typeface="+mn-ea"/>
              </a:rPr>
              <a:t>和于术数</a:t>
            </a:r>
            <a:endParaRPr lang="zh-CN" altLang="en-US" sz="5800">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a:lnSpc>
                <a:spcPct val="150000"/>
              </a:lnSpc>
              <a:spcBef>
                <a:spcPts val="0"/>
              </a:spcBef>
              <a:spcAft>
                <a:spcPts val="0"/>
              </a:spcAft>
            </a:pPr>
            <a:r>
              <a:rPr lang="en-US" sz="5800" b="1">
                <a:solidFill>
                  <a:srgbClr val="C00000"/>
                </a:solidFill>
                <a:latin typeface="微软雅黑" panose="020B0503020204020204" charset="-122"/>
                <a:ea typeface="微软雅黑" panose="020B0503020204020204" charset="-122"/>
                <a:cs typeface="微软雅黑" panose="020B0503020204020204" charset="-122"/>
                <a:sym typeface="+mn-ea"/>
              </a:rPr>
              <a:t>【“</a:t>
            </a:r>
            <a:r>
              <a:rPr lang="zh-CN" altLang="en-US" sz="5800" b="1">
                <a:solidFill>
                  <a:srgbClr val="C00000"/>
                </a:solidFill>
                <a:latin typeface="微软雅黑" panose="020B0503020204020204" charset="-122"/>
                <a:ea typeface="微软雅黑" panose="020B0503020204020204" charset="-122"/>
                <a:cs typeface="微软雅黑" panose="020B0503020204020204" charset="-122"/>
                <a:sym typeface="+mn-ea"/>
              </a:rPr>
              <a:t>药</a:t>
            </a:r>
            <a:r>
              <a:rPr lang="en-US" sz="5800" b="1">
                <a:solidFill>
                  <a:srgbClr val="C00000"/>
                </a:solidFill>
                <a:latin typeface="微软雅黑" panose="020B0503020204020204" charset="-122"/>
                <a:ea typeface="微软雅黑" panose="020B0503020204020204" charset="-122"/>
                <a:cs typeface="微软雅黑" panose="020B0503020204020204" charset="-122"/>
                <a:sym typeface="+mn-ea"/>
              </a:rPr>
              <a:t>”】</a:t>
            </a:r>
            <a:r>
              <a:rPr lang="zh-CN" altLang="en-US" sz="5800" b="1">
                <a:solidFill>
                  <a:srgbClr val="C00000"/>
                </a:solidFill>
                <a:latin typeface="微软雅黑" panose="020B0503020204020204" charset="-122"/>
                <a:ea typeface="微软雅黑" panose="020B0503020204020204" charset="-122"/>
                <a:cs typeface="微软雅黑" panose="020B0503020204020204" charset="-122"/>
                <a:sym typeface="+mn-ea"/>
              </a:rPr>
              <a:t>：</a:t>
            </a:r>
            <a:r>
              <a:rPr lang="zh-CN" altLang="en-US" sz="5800">
                <a:solidFill>
                  <a:schemeClr val="tx1"/>
                </a:solidFill>
                <a:latin typeface="微软雅黑" panose="020B0503020204020204" charset="-122"/>
                <a:ea typeface="微软雅黑" panose="020B0503020204020204" charset="-122"/>
                <a:cs typeface="微软雅黑" panose="020B0503020204020204" charset="-122"/>
                <a:sym typeface="+mn-ea"/>
              </a:rPr>
              <a:t>食饮有节，</a:t>
            </a:r>
            <a:endParaRPr lang="zh-CN" altLang="en-US" sz="5800">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a:lnSpc>
                <a:spcPct val="150000"/>
              </a:lnSpc>
              <a:spcBef>
                <a:spcPts val="0"/>
              </a:spcBef>
              <a:spcAft>
                <a:spcPts val="0"/>
              </a:spcAft>
            </a:pPr>
            <a:r>
              <a:rPr lang="zh-CN" altLang="en-US" sz="5800">
                <a:solidFill>
                  <a:schemeClr val="tx1"/>
                </a:solidFill>
                <a:latin typeface="微软雅黑" panose="020B0503020204020204" charset="-122"/>
                <a:ea typeface="微软雅黑" panose="020B0503020204020204" charset="-122"/>
                <a:cs typeface="微软雅黑" panose="020B0503020204020204" charset="-122"/>
                <a:sym typeface="+mn-ea"/>
              </a:rPr>
              <a:t> </a:t>
            </a:r>
            <a:r>
              <a:rPr lang="en-US" altLang="zh-CN" sz="5800">
                <a:solidFill>
                  <a:schemeClr val="tx1"/>
                </a:solidFill>
                <a:latin typeface="微软雅黑" panose="020B0503020204020204" charset="-122"/>
                <a:ea typeface="微软雅黑" panose="020B0503020204020204" charset="-122"/>
                <a:cs typeface="微软雅黑" panose="020B0503020204020204" charset="-122"/>
                <a:sym typeface="+mn-ea"/>
              </a:rPr>
              <a:t>                   </a:t>
            </a:r>
            <a:r>
              <a:rPr sz="5800">
                <a:solidFill>
                  <a:schemeClr val="tx1"/>
                </a:solidFill>
                <a:latin typeface="微软雅黑" panose="020B0503020204020204" charset="-122"/>
                <a:ea typeface="微软雅黑" panose="020B0503020204020204" charset="-122"/>
                <a:cs typeface="华文楷体" panose="02010600040101010101" charset="-122"/>
                <a:sym typeface="+mn-ea"/>
              </a:rPr>
              <a:t>起居有常,</a:t>
            </a:r>
            <a:endParaRPr sz="5800">
              <a:solidFill>
                <a:schemeClr val="tx1"/>
              </a:solidFill>
              <a:latin typeface="微软雅黑" panose="020B0503020204020204" charset="-122"/>
              <a:ea typeface="微软雅黑" panose="020B0503020204020204" charset="-122"/>
              <a:cs typeface="华文楷体" panose="02010600040101010101" charset="-122"/>
              <a:sym typeface="+mn-ea"/>
            </a:endParaRPr>
          </a:p>
          <a:p>
            <a:pPr algn="l">
              <a:lnSpc>
                <a:spcPct val="150000"/>
              </a:lnSpc>
              <a:spcBef>
                <a:spcPts val="0"/>
              </a:spcBef>
              <a:spcAft>
                <a:spcPts val="0"/>
              </a:spcAft>
            </a:pPr>
            <a:r>
              <a:rPr sz="5800">
                <a:solidFill>
                  <a:schemeClr val="tx1"/>
                </a:solidFill>
                <a:latin typeface="微软雅黑" panose="020B0503020204020204" charset="-122"/>
                <a:ea typeface="微软雅黑" panose="020B0503020204020204" charset="-122"/>
                <a:cs typeface="华文楷体" panose="02010600040101010101" charset="-122"/>
                <a:sym typeface="+mn-ea"/>
              </a:rPr>
              <a:t> </a:t>
            </a:r>
            <a:r>
              <a:rPr lang="en-US" sz="5800">
                <a:solidFill>
                  <a:schemeClr val="tx1"/>
                </a:solidFill>
                <a:latin typeface="微软雅黑" panose="020B0503020204020204" charset="-122"/>
                <a:ea typeface="微软雅黑" panose="020B0503020204020204" charset="-122"/>
                <a:cs typeface="华文楷体" panose="02010600040101010101" charset="-122"/>
                <a:sym typeface="+mn-ea"/>
              </a:rPr>
              <a:t>                   </a:t>
            </a:r>
            <a:r>
              <a:rPr sz="5800">
                <a:solidFill>
                  <a:schemeClr val="tx1"/>
                </a:solidFill>
                <a:latin typeface="微软雅黑" panose="020B0503020204020204" charset="-122"/>
                <a:ea typeface="微软雅黑" panose="020B0503020204020204" charset="-122"/>
                <a:cs typeface="华文楷体" panose="02010600040101010101" charset="-122"/>
                <a:sym typeface="+mn-ea"/>
              </a:rPr>
              <a:t>不妄作劳</a:t>
            </a:r>
            <a:r>
              <a:rPr lang="zh-CN" sz="5800">
                <a:solidFill>
                  <a:schemeClr val="tx1"/>
                </a:solidFill>
                <a:latin typeface="微软雅黑" panose="020B0503020204020204" charset="-122"/>
                <a:ea typeface="微软雅黑" panose="020B0503020204020204" charset="-122"/>
                <a:cs typeface="华文楷体" panose="02010600040101010101" charset="-122"/>
                <a:sym typeface="+mn-ea"/>
              </a:rPr>
              <a:t>，</a:t>
            </a:r>
            <a:endParaRPr lang="zh-CN" sz="5800">
              <a:solidFill>
                <a:schemeClr val="tx1"/>
              </a:solidFill>
              <a:latin typeface="微软雅黑" panose="020B0503020204020204" charset="-122"/>
              <a:ea typeface="微软雅黑" panose="020B0503020204020204" charset="-122"/>
              <a:cs typeface="华文楷体" panose="02010600040101010101" charset="-122"/>
              <a:sym typeface="+mn-ea"/>
            </a:endParaRPr>
          </a:p>
          <a:p>
            <a:pPr algn="l">
              <a:lnSpc>
                <a:spcPct val="150000"/>
              </a:lnSpc>
              <a:spcBef>
                <a:spcPts val="0"/>
              </a:spcBef>
              <a:spcAft>
                <a:spcPts val="0"/>
              </a:spcAft>
            </a:pPr>
            <a:r>
              <a:rPr lang="zh-CN" altLang="en-US" sz="5800">
                <a:latin typeface="微软雅黑" panose="020B0503020204020204" charset="-122"/>
                <a:ea typeface="微软雅黑" panose="020B0503020204020204" charset="-122"/>
                <a:cs typeface="微软雅黑" panose="020B0503020204020204" charset="-122"/>
                <a:sym typeface="+mn-ea"/>
              </a:rPr>
              <a:t> </a:t>
            </a:r>
            <a:r>
              <a:rPr lang="en-US" altLang="zh-CN" sz="5800">
                <a:latin typeface="微软雅黑" panose="020B0503020204020204" charset="-122"/>
                <a:ea typeface="微软雅黑" panose="020B0503020204020204" charset="-122"/>
                <a:cs typeface="微软雅黑" panose="020B0503020204020204" charset="-122"/>
                <a:sym typeface="+mn-ea"/>
              </a:rPr>
              <a:t>                   </a:t>
            </a:r>
            <a:r>
              <a:rPr sz="5800">
                <a:solidFill>
                  <a:schemeClr val="tx1"/>
                </a:solidFill>
                <a:latin typeface="微软雅黑" panose="020B0503020204020204" charset="-122"/>
                <a:ea typeface="微软雅黑" panose="020B0503020204020204" charset="-122"/>
                <a:cs typeface="华文楷体" panose="02010600040101010101" charset="-122"/>
                <a:sym typeface="+mn-ea"/>
              </a:rPr>
              <a:t>形与神俱</a:t>
            </a:r>
            <a:r>
              <a:rPr lang="zh-CN" sz="5800">
                <a:solidFill>
                  <a:schemeClr val="tx1"/>
                </a:solidFill>
                <a:latin typeface="微软雅黑" panose="020B0503020204020204" charset="-122"/>
                <a:ea typeface="微软雅黑" panose="020B0503020204020204" charset="-122"/>
                <a:cs typeface="华文楷体" panose="02010600040101010101" charset="-122"/>
                <a:sym typeface="+mn-ea"/>
              </a:rPr>
              <a:t>。</a:t>
            </a:r>
            <a:endParaRPr lang="zh-CN" sz="5800">
              <a:solidFill>
                <a:schemeClr val="tx1"/>
              </a:solidFill>
              <a:latin typeface="微软雅黑" panose="020B0503020204020204" charset="-122"/>
              <a:ea typeface="微软雅黑" panose="020B0503020204020204" charset="-122"/>
              <a:cs typeface="华文楷体" panose="02010600040101010101" charset="-122"/>
              <a:sym typeface="+mn-ea"/>
            </a:endParaRPr>
          </a:p>
        </p:txBody>
      </p:sp>
      <p:sp>
        <p:nvSpPr>
          <p:cNvPr id="2" name="文本框 1"/>
          <p:cNvSpPr txBox="1"/>
          <p:nvPr/>
        </p:nvSpPr>
        <p:spPr>
          <a:xfrm>
            <a:off x="10592435" y="1371600"/>
            <a:ext cx="12756515" cy="7085965"/>
          </a:xfrm>
          <a:prstGeom prst="rect">
            <a:avLst/>
          </a:prstGeom>
          <a:noFill/>
        </p:spPr>
        <p:txBody>
          <a:bodyPr wrap="square" rtlCol="0">
            <a:noAutofit/>
          </a:bodyPr>
          <a:p>
            <a:pPr algn="l">
              <a:lnSpc>
                <a:spcPct val="130000"/>
              </a:lnSpc>
              <a:spcBef>
                <a:spcPts val="0"/>
              </a:spcBef>
              <a:spcAft>
                <a:spcPts val="0"/>
              </a:spcAft>
            </a:pPr>
            <a:r>
              <a:rPr lang="zh-CN" altLang="en-US" sz="4400" b="1">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THEORY：</a:t>
            </a:r>
            <a:r>
              <a:rPr lang="en-US" sz="4400" b="1">
                <a:solidFill>
                  <a:srgbClr val="3B3838"/>
                </a:solidFill>
                <a:latin typeface="华文楷体" panose="02010600040101010101" charset="-122"/>
                <a:ea typeface="华文楷体" panose="02010600040101010101" charset="-122"/>
                <a:cs typeface="华文楷体" panose="02010600040101010101" charset="-122"/>
                <a:sym typeface="+mn-ea"/>
              </a:rPr>
              <a:t>Know the right way to cultivate your health.</a:t>
            </a:r>
            <a:endParaRPr lang="en-US" sz="4400" b="1">
              <a:solidFill>
                <a:srgbClr val="3B3838"/>
              </a:solidFill>
              <a:latin typeface="华文楷体" panose="02010600040101010101" charset="-122"/>
              <a:ea typeface="华文楷体" panose="02010600040101010101" charset="-122"/>
              <a:cs typeface="华文楷体" panose="02010600040101010101" charset="-122"/>
              <a:sym typeface="+mn-ea"/>
            </a:endParaRPr>
          </a:p>
          <a:p>
            <a:pPr algn="l">
              <a:lnSpc>
                <a:spcPct val="130000"/>
              </a:lnSpc>
              <a:spcBef>
                <a:spcPts val="0"/>
              </a:spcBef>
              <a:spcAft>
                <a:spcPts val="0"/>
              </a:spcAft>
            </a:pPr>
            <a:r>
              <a:rPr lang="en-US" sz="4400" b="1">
                <a:solidFill>
                  <a:srgbClr val="C00000"/>
                </a:solidFill>
                <a:latin typeface="微软雅黑" panose="020B0503020204020204" charset="-122"/>
                <a:ea typeface="微软雅黑" panose="020B0503020204020204" charset="-122"/>
                <a:cs typeface="微软雅黑" panose="020B0503020204020204" charset="-122"/>
                <a:sym typeface="+mn-ea"/>
              </a:rPr>
              <a:t>THERAPY</a:t>
            </a:r>
            <a:r>
              <a:rPr lang="zh-CN" altLang="en-US" sz="4400" b="1">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a:t>
            </a:r>
            <a:r>
              <a:rPr lang="en-US" sz="4400" b="1">
                <a:solidFill>
                  <a:srgbClr val="3B3838"/>
                </a:solidFill>
                <a:latin typeface="华文楷体" panose="02010600040101010101" charset="-122"/>
                <a:ea typeface="华文楷体" panose="02010600040101010101" charset="-122"/>
                <a:cs typeface="华文楷体" panose="02010600040101010101" charset="-122"/>
                <a:sym typeface="+mn-ea"/>
              </a:rPr>
              <a:t>Follow the rules of Yin and Yang.</a:t>
            </a:r>
            <a:endParaRPr lang="en-US" sz="4400" b="1">
              <a:solidFill>
                <a:srgbClr val="3B3838"/>
              </a:solidFill>
              <a:latin typeface="华文楷体" panose="02010600040101010101" charset="-122"/>
              <a:ea typeface="华文楷体" panose="02010600040101010101" charset="-122"/>
              <a:cs typeface="华文楷体" panose="02010600040101010101" charset="-122"/>
              <a:sym typeface="+mn-ea"/>
            </a:endParaRPr>
          </a:p>
          <a:p>
            <a:pPr algn="l">
              <a:lnSpc>
                <a:spcPct val="130000"/>
              </a:lnSpc>
              <a:spcBef>
                <a:spcPts val="0"/>
              </a:spcBef>
              <a:spcAft>
                <a:spcPts val="0"/>
              </a:spcAft>
            </a:pPr>
            <a:r>
              <a:rPr lang="en-US" sz="4400" b="1">
                <a:solidFill>
                  <a:srgbClr val="C00000"/>
                </a:solidFill>
                <a:latin typeface="微软雅黑" panose="020B0503020204020204" charset="-122"/>
                <a:ea typeface="微软雅黑" panose="020B0503020204020204" charset="-122"/>
                <a:cs typeface="微软雅黑" panose="020B0503020204020204" charset="-122"/>
                <a:sym typeface="+mn-ea"/>
              </a:rPr>
              <a:t>PRESCRIPTION</a:t>
            </a:r>
            <a:r>
              <a:rPr lang="zh-CN" altLang="en-US" sz="4400" b="1">
                <a:solidFill>
                  <a:srgbClr val="C00000"/>
                </a:solidFill>
                <a:latin typeface="微软雅黑" panose="020B0503020204020204" charset="-122"/>
                <a:ea typeface="微软雅黑" panose="020B0503020204020204" charset="-122"/>
                <a:cs typeface="微软雅黑" panose="020B0503020204020204" charset="-122"/>
                <a:sym typeface="+mn-ea"/>
              </a:rPr>
              <a:t>：</a:t>
            </a:r>
            <a:r>
              <a:rPr lang="en-US" sz="4400" b="1">
                <a:solidFill>
                  <a:srgbClr val="3B3838"/>
                </a:solidFill>
                <a:latin typeface="华文楷体" panose="02010600040101010101" charset="-122"/>
                <a:ea typeface="华文楷体" panose="02010600040101010101" charset="-122"/>
                <a:cs typeface="华文楷体" panose="02010600040101010101" charset="-122"/>
                <a:sym typeface="+mn-ea"/>
              </a:rPr>
              <a:t>Respect nature and follow its ways.</a:t>
            </a:r>
            <a:endParaRPr lang="en-US" sz="4400" b="1">
              <a:solidFill>
                <a:srgbClr val="3B3838"/>
              </a:solidFill>
              <a:latin typeface="华文楷体" panose="02010600040101010101" charset="-122"/>
              <a:ea typeface="华文楷体" panose="02010600040101010101" charset="-122"/>
              <a:cs typeface="华文楷体" panose="02010600040101010101" charset="-122"/>
            </a:endParaRPr>
          </a:p>
          <a:p>
            <a:pPr algn="l">
              <a:lnSpc>
                <a:spcPct val="130000"/>
              </a:lnSpc>
              <a:spcBef>
                <a:spcPts val="0"/>
              </a:spcBef>
              <a:spcAft>
                <a:spcPts val="0"/>
              </a:spcAft>
            </a:pPr>
            <a:r>
              <a:rPr lang="en-US" sz="4400" b="1">
                <a:solidFill>
                  <a:srgbClr val="C00000"/>
                </a:solidFill>
                <a:latin typeface="微软雅黑" panose="020B0503020204020204" charset="-122"/>
                <a:ea typeface="微软雅黑" panose="020B0503020204020204" charset="-122"/>
                <a:cs typeface="微软雅黑" panose="020B0503020204020204" charset="-122"/>
                <a:sym typeface="+mn-ea"/>
              </a:rPr>
              <a:t>HERBS</a:t>
            </a:r>
            <a:r>
              <a:rPr lang="zh-CN" altLang="en-US" sz="4400" b="1">
                <a:solidFill>
                  <a:srgbClr val="C00000"/>
                </a:solidFill>
                <a:latin typeface="微软雅黑" panose="020B0503020204020204" charset="-122"/>
                <a:ea typeface="微软雅黑" panose="020B0503020204020204" charset="-122"/>
                <a:cs typeface="微软雅黑" panose="020B0503020204020204" charset="-122"/>
                <a:sym typeface="+mn-ea"/>
              </a:rPr>
              <a:t>：</a:t>
            </a:r>
            <a:r>
              <a:rPr lang="en-US" sz="4400" b="1">
                <a:solidFill>
                  <a:srgbClr val="3B3838"/>
                </a:solidFill>
                <a:latin typeface="华文楷体" panose="02010600040101010101" charset="-122"/>
                <a:ea typeface="华文楷体" panose="02010600040101010101" charset="-122"/>
                <a:cs typeface="华文楷体" panose="02010600040101010101" charset="-122"/>
                <a:sym typeface="+mn-ea"/>
              </a:rPr>
              <a:t>Moderate eating and drinking.</a:t>
            </a:r>
            <a:endParaRPr lang="en-US" sz="4400" b="1">
              <a:solidFill>
                <a:srgbClr val="3B3838"/>
              </a:solidFill>
              <a:latin typeface="华文楷体" panose="02010600040101010101" charset="-122"/>
              <a:ea typeface="华文楷体" panose="02010600040101010101" charset="-122"/>
              <a:cs typeface="华文楷体" panose="02010600040101010101" charset="-122"/>
            </a:endParaRPr>
          </a:p>
          <a:p>
            <a:pPr algn="l">
              <a:lnSpc>
                <a:spcPct val="130000"/>
              </a:lnSpc>
              <a:spcBef>
                <a:spcPts val="0"/>
              </a:spcBef>
              <a:spcAft>
                <a:spcPts val="0"/>
              </a:spcAft>
            </a:pPr>
            <a:r>
              <a:rPr lang="en-US" sz="4400" b="1">
                <a:solidFill>
                  <a:srgbClr val="3B3838"/>
                </a:solidFill>
                <a:latin typeface="华文楷体" panose="02010600040101010101" charset="-122"/>
                <a:ea typeface="华文楷体" panose="02010600040101010101" charset="-122"/>
                <a:cs typeface="华文楷体" panose="02010600040101010101" charset="-122"/>
                <a:sym typeface="+mn-ea"/>
              </a:rPr>
              <a:t>Lead a routine daily life.</a:t>
            </a:r>
            <a:endParaRPr lang="en-US" sz="4400" b="1">
              <a:solidFill>
                <a:srgbClr val="3B3838"/>
              </a:solidFill>
              <a:latin typeface="华文楷体" panose="02010600040101010101" charset="-122"/>
              <a:ea typeface="华文楷体" panose="02010600040101010101" charset="-122"/>
              <a:cs typeface="华文楷体" panose="02010600040101010101" charset="-122"/>
            </a:endParaRPr>
          </a:p>
          <a:p>
            <a:pPr algn="l">
              <a:lnSpc>
                <a:spcPct val="130000"/>
              </a:lnSpc>
              <a:spcBef>
                <a:spcPts val="0"/>
              </a:spcBef>
              <a:spcAft>
                <a:spcPts val="0"/>
              </a:spcAft>
            </a:pPr>
            <a:r>
              <a:rPr lang="en-US" sz="4400" b="1">
                <a:solidFill>
                  <a:srgbClr val="3B3838"/>
                </a:solidFill>
                <a:latin typeface="华文楷体" panose="02010600040101010101" charset="-122"/>
                <a:ea typeface="华文楷体" panose="02010600040101010101" charset="-122"/>
                <a:cs typeface="华文楷体" panose="02010600040101010101" charset="-122"/>
                <a:sym typeface="+mn-ea"/>
              </a:rPr>
              <a:t>Avoid overstrain or sexual intemperance.</a:t>
            </a:r>
            <a:endParaRPr lang="en-US" sz="4400" b="1">
              <a:solidFill>
                <a:srgbClr val="3B3838"/>
              </a:solidFill>
              <a:latin typeface="华文楷体" panose="02010600040101010101" charset="-122"/>
              <a:ea typeface="华文楷体" panose="02010600040101010101" charset="-122"/>
              <a:cs typeface="华文楷体" panose="02010600040101010101" charset="-122"/>
            </a:endParaRPr>
          </a:p>
          <a:p>
            <a:pPr algn="l">
              <a:lnSpc>
                <a:spcPct val="130000"/>
              </a:lnSpc>
              <a:spcBef>
                <a:spcPts val="0"/>
              </a:spcBef>
              <a:spcAft>
                <a:spcPts val="0"/>
              </a:spcAft>
            </a:pPr>
            <a:r>
              <a:rPr lang="en-US" sz="4400" b="1">
                <a:solidFill>
                  <a:srgbClr val="3B3838"/>
                </a:solidFill>
                <a:latin typeface="华文楷体" panose="02010600040101010101" charset="-122"/>
                <a:ea typeface="华文楷体" panose="02010600040101010101" charset="-122"/>
                <a:cs typeface="华文楷体" panose="02010600040101010101" charset="-122"/>
                <a:sym typeface="+mn-ea"/>
              </a:rPr>
              <a:t>Integrate the body and spirit.</a:t>
            </a:r>
            <a:endParaRPr lang="zh-CN" altLang="en-US" sz="4400" b="1">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cxnSp>
        <p:nvCxnSpPr>
          <p:cNvPr id="6" name="直接连接符 5"/>
          <p:cNvCxnSpPr/>
          <p:nvPr/>
        </p:nvCxnSpPr>
        <p:spPr>
          <a:xfrm>
            <a:off x="9942195" y="1428750"/>
            <a:ext cx="0" cy="11020425"/>
          </a:xfrm>
          <a:prstGeom prst="line">
            <a:avLst/>
          </a:prstGeom>
          <a:ln w="9525" cap="flat" cmpd="sng" algn="ctr">
            <a:solidFill>
              <a:schemeClr val="accent2">
                <a:lumMod val="50000"/>
              </a:schemeClr>
            </a:solidFill>
            <a:prstDash val="dash"/>
          </a:ln>
        </p:spPr>
        <p:style>
          <a:lnRef idx="0">
            <a:schemeClr val="accent1"/>
          </a:lnRef>
          <a:fillRef idx="0">
            <a:srgbClr val="FFFFFF"/>
          </a:fillRef>
          <a:effectRef idx="0">
            <a:srgbClr val="FFFFFF"/>
          </a:effectRef>
          <a:fontRef idx="minor">
            <a:schemeClr val="tx1"/>
          </a:fontRef>
        </p:style>
      </p:cxnSp>
      <p:sp>
        <p:nvSpPr>
          <p:cNvPr id="4" name="文本框 3"/>
          <p:cNvSpPr txBox="1"/>
          <p:nvPr/>
        </p:nvSpPr>
        <p:spPr>
          <a:xfrm>
            <a:off x="1524000" y="10606405"/>
            <a:ext cx="8419465" cy="1850390"/>
          </a:xfrm>
          <a:prstGeom prst="rect">
            <a:avLst/>
          </a:prstGeom>
          <a:noFill/>
        </p:spPr>
        <p:txBody>
          <a:bodyPr wrap="square" rtlCol="0">
            <a:noAutofit/>
          </a:bodyPr>
          <a:p>
            <a:pPr algn="l">
              <a:lnSpc>
                <a:spcPct val="150000"/>
              </a:lnSpc>
              <a:spcBef>
                <a:spcPts val="0"/>
              </a:spcBef>
              <a:spcAft>
                <a:spcPts val="0"/>
              </a:spcAft>
            </a:pPr>
            <a:r>
              <a:rPr lang="zh-CN" sz="6600" b="1">
                <a:solidFill>
                  <a:schemeClr val="tx1"/>
                </a:solidFill>
                <a:latin typeface="微软雅黑" panose="020B0503020204020204" charset="-122"/>
                <a:ea typeface="微软雅黑" panose="020B0503020204020204" charset="-122"/>
                <a:cs typeface="微软雅黑" panose="020B0503020204020204" charset="-122"/>
                <a:sym typeface="+mn-ea"/>
              </a:rPr>
              <a:t>尽终天年（</a:t>
            </a:r>
            <a:r>
              <a:rPr lang="en-US" altLang="zh-CN" sz="6600" b="1">
                <a:solidFill>
                  <a:schemeClr val="tx1"/>
                </a:solidFill>
                <a:latin typeface="微软雅黑" panose="020B0503020204020204" charset="-122"/>
                <a:ea typeface="微软雅黑" panose="020B0503020204020204" charset="-122"/>
                <a:cs typeface="微软雅黑" panose="020B0503020204020204" charset="-122"/>
                <a:sym typeface="+mn-ea"/>
              </a:rPr>
              <a:t>120</a:t>
            </a:r>
            <a:r>
              <a:rPr lang="zh-CN" altLang="en-US" sz="6600" b="1">
                <a:solidFill>
                  <a:schemeClr val="tx1"/>
                </a:solidFill>
                <a:latin typeface="微软雅黑" panose="020B0503020204020204" charset="-122"/>
                <a:ea typeface="微软雅黑" panose="020B0503020204020204" charset="-122"/>
                <a:cs typeface="微软雅黑" panose="020B0503020204020204" charset="-122"/>
                <a:sym typeface="+mn-ea"/>
              </a:rPr>
              <a:t>岁</a:t>
            </a:r>
            <a:r>
              <a:rPr lang="zh-CN" sz="6600" b="1">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zh-CN" sz="6600" b="1">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nvSpPr>
        <p:spPr>
          <a:xfrm>
            <a:off x="10668000" y="8458200"/>
            <a:ext cx="12775565" cy="4286885"/>
          </a:xfrm>
          <a:prstGeom prst="rect">
            <a:avLst/>
          </a:prstGeom>
          <a:noFill/>
        </p:spPr>
        <p:txBody>
          <a:bodyPr wrap="square" rtlCol="0">
            <a:noAutofit/>
          </a:bodyPr>
          <a:p>
            <a:pPr algn="l">
              <a:lnSpc>
                <a:spcPct val="130000"/>
              </a:lnSpc>
              <a:spcBef>
                <a:spcPts val="0"/>
              </a:spcBef>
              <a:spcAft>
                <a:spcPts val="0"/>
              </a:spcAft>
            </a:pPr>
            <a:r>
              <a:rPr sz="4800" b="1">
                <a:sym typeface="+mn-ea"/>
              </a:rPr>
              <a:t>Chinese ancients believe the natural span of life was at least 120 years.By going through all the above,you may enjoy the allotted span for more than120 years yourself.</a:t>
            </a:r>
            <a:endParaRPr sz="4800" b="1">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4953000" y="1828800"/>
            <a:ext cx="15246350" cy="6185535"/>
          </a:xfrm>
          <a:prstGeom prst="rect">
            <a:avLst/>
          </a:prstGeom>
          <a:noFill/>
        </p:spPr>
        <p:txBody>
          <a:bodyPr wrap="square" rtlCol="0">
            <a:spAutoFit/>
          </a:bodyPr>
          <a:p>
            <a:pPr algn="ctr">
              <a:lnSpc>
                <a:spcPct val="150000"/>
              </a:lnSpc>
            </a:pPr>
            <a:r>
              <a:rPr lang="zh-CN" altLang="en-US" sz="8800" b="1">
                <a:solidFill>
                  <a:srgbClr val="000000"/>
                </a:solidFill>
                <a:latin typeface="微软雅黑" panose="020B0503020204020204" charset="-122"/>
                <a:ea typeface="微软雅黑" panose="020B0503020204020204" charset="-122"/>
                <a:sym typeface="+mn-ea"/>
              </a:rPr>
              <a:t>二、滋慧生命文化系统</a:t>
            </a:r>
            <a:endParaRPr lang="zh-CN" altLang="en-US" sz="8800" b="1">
              <a:solidFill>
                <a:srgbClr val="000000"/>
              </a:solidFill>
              <a:latin typeface="微软雅黑" panose="020B0503020204020204" charset="-122"/>
              <a:ea typeface="微软雅黑" panose="020B0503020204020204" charset="-122"/>
              <a:sym typeface="+mn-ea"/>
            </a:endParaRPr>
          </a:p>
          <a:p>
            <a:pPr algn="ctr">
              <a:lnSpc>
                <a:spcPct val="150000"/>
              </a:lnSpc>
            </a:pPr>
            <a:r>
              <a:rPr lang="zh-CN" altLang="en-US" sz="8800" b="1">
                <a:solidFill>
                  <a:srgbClr val="000000"/>
                </a:solidFill>
                <a:latin typeface="微软雅黑" panose="020B0503020204020204" charset="-122"/>
                <a:ea typeface="微软雅黑" panose="020B0503020204020204" charset="-122"/>
                <a:sym typeface="+mn-ea"/>
              </a:rPr>
              <a:t>已帮助6万+</a:t>
            </a:r>
            <a:r>
              <a:rPr lang="en-US" altLang="zh-CN" sz="8800" b="1">
                <a:solidFill>
                  <a:srgbClr val="000000"/>
                </a:solidFill>
                <a:latin typeface="微软雅黑" panose="020B0503020204020204" charset="-122"/>
                <a:ea typeface="微软雅黑" panose="020B0503020204020204" charset="-122"/>
                <a:sym typeface="+mn-ea"/>
              </a:rPr>
              <a:t> </a:t>
            </a:r>
            <a:r>
              <a:rPr lang="zh-CN" altLang="en-US" sz="8800" b="1">
                <a:solidFill>
                  <a:srgbClr val="000000"/>
                </a:solidFill>
                <a:latin typeface="微软雅黑" panose="020B0503020204020204" charset="-122"/>
                <a:ea typeface="微软雅黑" panose="020B0503020204020204" charset="-122"/>
                <a:sym typeface="+mn-ea"/>
              </a:rPr>
              <a:t>企业家实现</a:t>
            </a:r>
            <a:endParaRPr lang="zh-CN" altLang="en-US" sz="8800" b="1">
              <a:solidFill>
                <a:srgbClr val="000000"/>
              </a:solidFill>
              <a:latin typeface="微软雅黑" panose="020B0503020204020204" charset="-122"/>
              <a:ea typeface="微软雅黑" panose="020B0503020204020204" charset="-122"/>
              <a:sym typeface="+mn-ea"/>
            </a:endParaRPr>
          </a:p>
          <a:p>
            <a:pPr algn="ctr">
              <a:lnSpc>
                <a:spcPct val="150000"/>
              </a:lnSpc>
            </a:pPr>
            <a:r>
              <a:rPr lang="zh-CN" altLang="en-US" sz="8800" b="1">
                <a:solidFill>
                  <a:srgbClr val="000000"/>
                </a:solidFill>
                <a:latin typeface="微软雅黑" panose="020B0503020204020204" charset="-122"/>
                <a:ea typeface="微软雅黑" panose="020B0503020204020204" charset="-122"/>
                <a:sym typeface="+mn-ea"/>
              </a:rPr>
              <a:t>个人家族企业健康</a:t>
            </a:r>
            <a:endParaRPr lang="zh-CN" altLang="en-US" sz="8800" b="1">
              <a:solidFill>
                <a:srgbClr val="000000"/>
              </a:solidFill>
              <a:latin typeface="微软雅黑" panose="020B0503020204020204" charset="-122"/>
              <a:ea typeface="微软雅黑" panose="020B0503020204020204" charset="-122"/>
              <a:sym typeface="+mn-ea"/>
            </a:endParaRPr>
          </a:p>
        </p:txBody>
      </p:sp>
      <p:sp>
        <p:nvSpPr>
          <p:cNvPr id="2" name="文本框 1"/>
          <p:cNvSpPr txBox="1"/>
          <p:nvPr/>
        </p:nvSpPr>
        <p:spPr>
          <a:xfrm>
            <a:off x="3810000" y="8458200"/>
            <a:ext cx="17543780" cy="3138170"/>
          </a:xfrm>
          <a:prstGeom prst="rect">
            <a:avLst/>
          </a:prstGeom>
          <a:noFill/>
        </p:spPr>
        <p:txBody>
          <a:bodyPr wrap="square" rtlCol="0">
            <a:spAutoFit/>
          </a:bodyPr>
          <a:p>
            <a:pPr algn="ctr"/>
            <a:r>
              <a:rPr sz="6600"/>
              <a:t>We have helped more than 60,000 Chinese entrepreneurs with personal health and corporate wellness.</a:t>
            </a:r>
            <a:endParaRPr sz="6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1218565" y="3200400"/>
            <a:ext cx="10580370" cy="6554470"/>
          </a:xfrm>
          <a:prstGeom prst="rect">
            <a:avLst/>
          </a:prstGeom>
          <a:noFill/>
        </p:spPr>
        <p:txBody>
          <a:bodyPr wrap="square" rtlCol="0">
            <a:spAutoFit/>
          </a:bodyPr>
          <a:p>
            <a:pPr algn="l">
              <a:lnSpc>
                <a:spcPct val="150000"/>
              </a:lnSpc>
            </a:pPr>
            <a:r>
              <a:rPr lang="zh-CN" altLang="en-US" sz="7000" b="1">
                <a:solidFill>
                  <a:srgbClr val="FF0000"/>
                </a:solidFill>
                <a:latin typeface="微软雅黑" panose="020B0503020204020204" charset="-122"/>
                <a:ea typeface="微软雅黑" panose="020B0503020204020204" charset="-122"/>
              </a:rPr>
              <a:t>提出养生的三大战略思想：</a:t>
            </a:r>
            <a:endParaRPr lang="zh-CN" altLang="en-US" sz="7000" b="1">
              <a:solidFill>
                <a:srgbClr val="FF0000"/>
              </a:solidFill>
              <a:latin typeface="微软雅黑" panose="020B0503020204020204" charset="-122"/>
              <a:ea typeface="微软雅黑" panose="020B0503020204020204" charset="-122"/>
            </a:endParaRPr>
          </a:p>
          <a:p>
            <a:pPr algn="l">
              <a:lnSpc>
                <a:spcPct val="150000"/>
              </a:lnSpc>
            </a:pPr>
            <a:r>
              <a:rPr lang="zh-CN" altLang="en-US" sz="7000" b="1">
                <a:latin typeface="微软雅黑" panose="020B0503020204020204" charset="-122"/>
                <a:ea typeface="微软雅黑" panose="020B0503020204020204" charset="-122"/>
              </a:rPr>
              <a:t>健康是一种修养</a:t>
            </a:r>
            <a:endParaRPr lang="zh-CN" altLang="en-US" sz="7000" b="1">
              <a:latin typeface="微软雅黑" panose="020B0503020204020204" charset="-122"/>
              <a:ea typeface="微软雅黑" panose="020B0503020204020204" charset="-122"/>
            </a:endParaRPr>
          </a:p>
          <a:p>
            <a:pPr algn="l">
              <a:lnSpc>
                <a:spcPct val="150000"/>
              </a:lnSpc>
            </a:pPr>
            <a:r>
              <a:rPr lang="zh-CN" altLang="en-US" sz="7000" b="1">
                <a:latin typeface="微软雅黑" panose="020B0503020204020204" charset="-122"/>
                <a:ea typeface="微软雅黑" panose="020B0503020204020204" charset="-122"/>
              </a:rPr>
              <a:t>养生是一种教育</a:t>
            </a:r>
            <a:endParaRPr lang="zh-CN" altLang="en-US" sz="7000" b="1">
              <a:latin typeface="微软雅黑" panose="020B0503020204020204" charset="-122"/>
              <a:ea typeface="微软雅黑" panose="020B0503020204020204" charset="-122"/>
            </a:endParaRPr>
          </a:p>
          <a:p>
            <a:pPr algn="l">
              <a:lnSpc>
                <a:spcPct val="150000"/>
              </a:lnSpc>
            </a:pPr>
            <a:r>
              <a:rPr lang="zh-CN" altLang="en-US" sz="7000" b="1">
                <a:latin typeface="微软雅黑" panose="020B0503020204020204" charset="-122"/>
                <a:ea typeface="微软雅黑" panose="020B0503020204020204" charset="-122"/>
              </a:rPr>
              <a:t>生命是一次悟道的旅行</a:t>
            </a:r>
            <a:endParaRPr lang="zh-CN" altLang="en-US" sz="7000" b="1">
              <a:latin typeface="微软雅黑" panose="020B0503020204020204" charset="-122"/>
              <a:ea typeface="微软雅黑" panose="020B0503020204020204" charset="-122"/>
            </a:endParaRPr>
          </a:p>
        </p:txBody>
      </p:sp>
      <p:cxnSp>
        <p:nvCxnSpPr>
          <p:cNvPr id="5" name="直接连接符 4"/>
          <p:cNvCxnSpPr/>
          <p:nvPr/>
        </p:nvCxnSpPr>
        <p:spPr>
          <a:xfrm>
            <a:off x="11995150" y="1905635"/>
            <a:ext cx="0" cy="10620375"/>
          </a:xfrm>
          <a:prstGeom prst="line">
            <a:avLst/>
          </a:prstGeom>
          <a:ln w="9525" cap="flat" cmpd="sng" algn="ctr">
            <a:solidFill>
              <a:schemeClr val="accent2">
                <a:lumMod val="50000"/>
              </a:schemeClr>
            </a:solidFill>
            <a:prstDash val="dash"/>
          </a:ln>
        </p:spPr>
        <p:style>
          <a:lnRef idx="0">
            <a:schemeClr val="accent1"/>
          </a:lnRef>
          <a:fillRef idx="0">
            <a:srgbClr val="FFFFFF"/>
          </a:fillRef>
          <a:effectRef idx="0">
            <a:srgbClr val="FFFFFF"/>
          </a:effectRef>
          <a:fontRef idx="minor">
            <a:schemeClr val="tx1"/>
          </a:fontRef>
        </p:style>
      </p:cxnSp>
      <p:sp>
        <p:nvSpPr>
          <p:cNvPr id="3" name="文本框 2"/>
          <p:cNvSpPr txBox="1"/>
          <p:nvPr/>
        </p:nvSpPr>
        <p:spPr>
          <a:xfrm>
            <a:off x="12496800" y="3429000"/>
            <a:ext cx="11398885" cy="7085965"/>
          </a:xfrm>
          <a:prstGeom prst="rect">
            <a:avLst/>
          </a:prstGeom>
          <a:noFill/>
        </p:spPr>
        <p:txBody>
          <a:bodyPr wrap="square" rtlCol="0">
            <a:noAutofit/>
          </a:bodyPr>
          <a:p>
            <a:pPr algn="l">
              <a:lnSpc>
                <a:spcPct val="220000"/>
              </a:lnSpc>
              <a:spcBef>
                <a:spcPts val="0"/>
              </a:spcBef>
              <a:spcAft>
                <a:spcPts val="0"/>
              </a:spcAft>
              <a:buClrTx/>
              <a:buSzTx/>
              <a:buFontTx/>
            </a:pPr>
            <a:r>
              <a:rPr lang="zh-CN" altLang="en-US" sz="4400" b="1">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Three important theories about health:</a:t>
            </a:r>
            <a:endParaRPr lang="zh-CN" altLang="en-US" sz="4400" b="1">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endParaRPr>
          </a:p>
          <a:p>
            <a:pPr algn="l">
              <a:lnSpc>
                <a:spcPct val="220000"/>
              </a:lnSpc>
              <a:spcBef>
                <a:spcPts val="0"/>
              </a:spcBef>
              <a:spcAft>
                <a:spcPts val="0"/>
              </a:spcAft>
            </a:pPr>
            <a:r>
              <a:rPr lang="en-US" sz="4400" b="1">
                <a:solidFill>
                  <a:srgbClr val="3B3838"/>
                </a:solidFill>
                <a:latin typeface="华文楷体" panose="02010600040101010101" charset="-122"/>
                <a:ea typeface="华文楷体" panose="02010600040101010101" charset="-122"/>
                <a:cs typeface="华文楷体" panose="02010600040101010101" charset="-122"/>
                <a:sym typeface="+mn-ea"/>
              </a:rPr>
              <a:t>Health is a principal virtue.</a:t>
            </a:r>
            <a:endParaRPr lang="en-US" sz="4400" b="1">
              <a:solidFill>
                <a:srgbClr val="3B3838"/>
              </a:solidFill>
              <a:latin typeface="华文楷体" panose="02010600040101010101" charset="-122"/>
              <a:ea typeface="华文楷体" panose="02010600040101010101" charset="-122"/>
              <a:cs typeface="华文楷体" panose="02010600040101010101" charset="-122"/>
              <a:sym typeface="+mn-ea"/>
            </a:endParaRPr>
          </a:p>
          <a:p>
            <a:pPr algn="l">
              <a:lnSpc>
                <a:spcPct val="220000"/>
              </a:lnSpc>
              <a:spcBef>
                <a:spcPts val="0"/>
              </a:spcBef>
              <a:spcAft>
                <a:spcPts val="0"/>
              </a:spcAft>
            </a:pPr>
            <a:r>
              <a:rPr lang="en-US" sz="4400" b="1">
                <a:solidFill>
                  <a:srgbClr val="3B3838"/>
                </a:solidFill>
                <a:latin typeface="华文楷体" panose="02010600040101010101" charset="-122"/>
                <a:ea typeface="华文楷体" panose="02010600040101010101" charset="-122"/>
                <a:cs typeface="华文楷体" panose="02010600040101010101" charset="-122"/>
                <a:sym typeface="+mn-ea"/>
              </a:rPr>
              <a:t>Keep health need to be educated.</a:t>
            </a:r>
            <a:endParaRPr lang="en-US" sz="4400" b="1">
              <a:solidFill>
                <a:srgbClr val="3B3838"/>
              </a:solidFill>
              <a:latin typeface="华文楷体" panose="02010600040101010101" charset="-122"/>
              <a:ea typeface="华文楷体" panose="02010600040101010101" charset="-122"/>
              <a:cs typeface="华文楷体" panose="02010600040101010101" charset="-122"/>
              <a:sym typeface="+mn-ea"/>
            </a:endParaRPr>
          </a:p>
          <a:p>
            <a:pPr algn="l">
              <a:lnSpc>
                <a:spcPct val="220000"/>
              </a:lnSpc>
              <a:spcBef>
                <a:spcPts val="0"/>
              </a:spcBef>
              <a:spcAft>
                <a:spcPts val="0"/>
              </a:spcAft>
            </a:pPr>
            <a:r>
              <a:rPr lang="en-US" sz="4400" b="1">
                <a:solidFill>
                  <a:srgbClr val="3B3838"/>
                </a:solidFill>
                <a:latin typeface="华文楷体" panose="02010600040101010101" charset="-122"/>
                <a:ea typeface="华文楷体" panose="02010600040101010101" charset="-122"/>
                <a:cs typeface="华文楷体" panose="02010600040101010101" charset="-122"/>
                <a:sym typeface="+mn-ea"/>
              </a:rPr>
              <a:t>Life is a tour with spiritual practice.</a:t>
            </a:r>
            <a:endParaRPr lang="en-US" sz="4400" b="1">
              <a:solidFill>
                <a:srgbClr val="3B3838"/>
              </a:solidFill>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1676400" y="2058035"/>
            <a:ext cx="10168890" cy="8103235"/>
          </a:xfrm>
          <a:prstGeom prst="rect">
            <a:avLst/>
          </a:prstGeom>
          <a:noFill/>
        </p:spPr>
        <p:txBody>
          <a:bodyPr wrap="square" rtlCol="0">
            <a:noAutofit/>
          </a:bodyPr>
          <a:p>
            <a:pPr algn="l">
              <a:lnSpc>
                <a:spcPct val="200000"/>
              </a:lnSpc>
              <a:spcBef>
                <a:spcPts val="0"/>
              </a:spcBef>
              <a:spcAft>
                <a:spcPts val="0"/>
              </a:spcAft>
            </a:pPr>
            <a:r>
              <a:rPr lang="zh-CN" sz="7200" b="1">
                <a:solidFill>
                  <a:srgbClr val="C00000"/>
                </a:solidFill>
                <a:latin typeface="微软雅黑" panose="020B0503020204020204" charset="-122"/>
                <a:ea typeface="微软雅黑" panose="020B0503020204020204" charset="-122"/>
                <a:cs typeface="微软雅黑" panose="020B0503020204020204" charset="-122"/>
                <a:sym typeface="+mn-ea"/>
              </a:rPr>
              <a:t>《黄帝内经》活法：</a:t>
            </a:r>
            <a:endParaRPr lang="zh-CN" sz="7200" b="1">
              <a:solidFill>
                <a:srgbClr val="C00000"/>
              </a:solidFill>
              <a:latin typeface="微软雅黑" panose="020B0503020204020204" charset="-122"/>
              <a:ea typeface="微软雅黑" panose="020B0503020204020204" charset="-122"/>
              <a:cs typeface="微软雅黑" panose="020B0503020204020204" charset="-122"/>
              <a:sym typeface="+mn-ea"/>
            </a:endParaRPr>
          </a:p>
          <a:p>
            <a:pPr algn="l">
              <a:lnSpc>
                <a:spcPct val="200000"/>
              </a:lnSpc>
              <a:spcBef>
                <a:spcPts val="0"/>
              </a:spcBef>
              <a:spcAft>
                <a:spcPts val="0"/>
              </a:spcAft>
            </a:pPr>
            <a:r>
              <a:rPr lang="zh-CN" sz="7200" b="1">
                <a:latin typeface="微软雅黑" panose="020B0503020204020204" charset="-122"/>
                <a:ea typeface="微软雅黑" panose="020B0503020204020204" charset="-122"/>
                <a:cs typeface="华文楷体" panose="02010600040101010101" charset="-122"/>
                <a:sym typeface="+mn-ea"/>
              </a:rPr>
              <a:t>一套心法：神旺</a:t>
            </a:r>
            <a:endParaRPr lang="zh-CN" sz="7200" b="1">
              <a:solidFill>
                <a:schemeClr val="tx1"/>
              </a:solidFill>
              <a:latin typeface="微软雅黑" panose="020B0503020204020204" charset="-122"/>
              <a:ea typeface="微软雅黑" panose="020B0503020204020204" charset="-122"/>
              <a:cs typeface="华文楷体" panose="02010600040101010101" charset="-122"/>
              <a:sym typeface="+mn-ea"/>
            </a:endParaRPr>
          </a:p>
          <a:p>
            <a:pPr algn="l">
              <a:lnSpc>
                <a:spcPct val="200000"/>
              </a:lnSpc>
              <a:spcBef>
                <a:spcPts val="0"/>
              </a:spcBef>
              <a:spcAft>
                <a:spcPts val="0"/>
              </a:spcAft>
            </a:pPr>
            <a:r>
              <a:rPr lang="zh-CN" sz="7200" b="1">
                <a:solidFill>
                  <a:schemeClr val="tx1"/>
                </a:solidFill>
                <a:latin typeface="微软雅黑" panose="020B0503020204020204" charset="-122"/>
                <a:ea typeface="微软雅黑" panose="020B0503020204020204" charset="-122"/>
                <a:cs typeface="华文楷体" panose="02010600040101010101" charset="-122"/>
                <a:sym typeface="+mn-ea"/>
              </a:rPr>
              <a:t>一套功法：气足</a:t>
            </a:r>
            <a:endParaRPr lang="zh-CN" sz="7200" b="1">
              <a:solidFill>
                <a:schemeClr val="tx1"/>
              </a:solidFill>
              <a:latin typeface="微软雅黑" panose="020B0503020204020204" charset="-122"/>
              <a:ea typeface="微软雅黑" panose="020B0503020204020204" charset="-122"/>
              <a:cs typeface="华文楷体" panose="02010600040101010101" charset="-122"/>
              <a:sym typeface="+mn-ea"/>
            </a:endParaRPr>
          </a:p>
          <a:p>
            <a:pPr algn="l">
              <a:lnSpc>
                <a:spcPct val="200000"/>
              </a:lnSpc>
              <a:spcBef>
                <a:spcPts val="0"/>
              </a:spcBef>
              <a:spcAft>
                <a:spcPts val="0"/>
              </a:spcAft>
            </a:pPr>
            <a:r>
              <a:rPr lang="zh-CN" sz="7200" b="1">
                <a:latin typeface="微软雅黑" panose="020B0503020204020204" charset="-122"/>
                <a:ea typeface="微软雅黑" panose="020B0503020204020204" charset="-122"/>
                <a:cs typeface="微软雅黑" panose="020B0503020204020204" charset="-122"/>
                <a:sym typeface="+mn-ea"/>
              </a:rPr>
              <a:t>一套吃法：精满</a:t>
            </a:r>
            <a:endParaRPr lang="zh-CN" sz="7200" b="1">
              <a:solidFill>
                <a:schemeClr val="tx1"/>
              </a:solidFill>
              <a:latin typeface="微软雅黑" panose="020B0503020204020204" charset="-122"/>
              <a:ea typeface="微软雅黑" panose="020B0503020204020204" charset="-122"/>
              <a:cs typeface="华文楷体" panose="02010600040101010101" charset="-122"/>
              <a:sym typeface="+mn-ea"/>
            </a:endParaRPr>
          </a:p>
        </p:txBody>
      </p:sp>
      <p:cxnSp>
        <p:nvCxnSpPr>
          <p:cNvPr id="5" name="直接连接符 4"/>
          <p:cNvCxnSpPr/>
          <p:nvPr/>
        </p:nvCxnSpPr>
        <p:spPr>
          <a:xfrm>
            <a:off x="10363200" y="1905635"/>
            <a:ext cx="0" cy="10620375"/>
          </a:xfrm>
          <a:prstGeom prst="line">
            <a:avLst/>
          </a:prstGeom>
          <a:ln w="9525" cap="flat" cmpd="sng" algn="ctr">
            <a:solidFill>
              <a:schemeClr val="accent2">
                <a:lumMod val="50000"/>
              </a:schemeClr>
            </a:solidFill>
            <a:prstDash val="dash"/>
          </a:ln>
        </p:spPr>
        <p:style>
          <a:lnRef idx="0">
            <a:schemeClr val="accent1"/>
          </a:lnRef>
          <a:fillRef idx="0">
            <a:srgbClr val="FFFFFF"/>
          </a:fillRef>
          <a:effectRef idx="0">
            <a:srgbClr val="FFFFFF"/>
          </a:effectRef>
          <a:fontRef idx="minor">
            <a:schemeClr val="tx1"/>
          </a:fontRef>
        </p:style>
      </p:cxnSp>
      <p:sp>
        <p:nvSpPr>
          <p:cNvPr id="2" name="文本框 1"/>
          <p:cNvSpPr txBox="1"/>
          <p:nvPr/>
        </p:nvSpPr>
        <p:spPr>
          <a:xfrm>
            <a:off x="11430000" y="2667000"/>
            <a:ext cx="11814810" cy="8684895"/>
          </a:xfrm>
          <a:prstGeom prst="rect">
            <a:avLst/>
          </a:prstGeom>
          <a:noFill/>
        </p:spPr>
        <p:txBody>
          <a:bodyPr wrap="square" rtlCol="0">
            <a:noAutofit/>
          </a:bodyPr>
          <a:p>
            <a:pPr algn="l">
              <a:lnSpc>
                <a:spcPct val="200000"/>
              </a:lnSpc>
              <a:spcBef>
                <a:spcPts val="0"/>
              </a:spcBef>
              <a:spcAft>
                <a:spcPts val="0"/>
              </a:spcAft>
              <a:buClrTx/>
              <a:buSzTx/>
              <a:buFontTx/>
            </a:pPr>
            <a:r>
              <a:rPr lang="zh-CN" altLang="en-US" sz="4400" b="1">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Revivals of Yellow Emperor（Huang Di）</a:t>
            </a:r>
            <a:r>
              <a:rPr lang="en-US" altLang="zh-CN" sz="4400" b="1">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a:t>
            </a:r>
            <a:r>
              <a:rPr lang="zh-CN" altLang="en-US" sz="4400" b="1">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s Lifestyle : </a:t>
            </a:r>
            <a:endParaRPr lang="zh-CN" altLang="en-US" sz="4400" b="1">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endParaRPr>
          </a:p>
          <a:p>
            <a:pPr algn="l">
              <a:lnSpc>
                <a:spcPct val="200000"/>
              </a:lnSpc>
              <a:spcBef>
                <a:spcPts val="0"/>
              </a:spcBef>
              <a:spcAft>
                <a:spcPts val="0"/>
              </a:spcAft>
            </a:pPr>
            <a:r>
              <a:rPr lang="en-US" sz="4400" b="1">
                <a:solidFill>
                  <a:srgbClr val="3B3838"/>
                </a:solidFill>
                <a:latin typeface="华文楷体" panose="02010600040101010101" charset="-122"/>
                <a:ea typeface="华文楷体" panose="02010600040101010101" charset="-122"/>
                <a:cs typeface="华文楷体" panose="02010600040101010101" charset="-122"/>
                <a:sym typeface="+mn-ea"/>
              </a:rPr>
              <a:t>A proven meditation program,to keep mental health.</a:t>
            </a:r>
            <a:endParaRPr lang="en-US" sz="4400" b="1">
              <a:solidFill>
                <a:srgbClr val="3B3838"/>
              </a:solidFill>
              <a:latin typeface="华文楷体" panose="02010600040101010101" charset="-122"/>
              <a:ea typeface="华文楷体" panose="02010600040101010101" charset="-122"/>
              <a:cs typeface="华文楷体" panose="02010600040101010101" charset="-122"/>
              <a:sym typeface="+mn-ea"/>
            </a:endParaRPr>
          </a:p>
          <a:p>
            <a:pPr algn="l">
              <a:lnSpc>
                <a:spcPct val="200000"/>
              </a:lnSpc>
              <a:spcBef>
                <a:spcPts val="0"/>
              </a:spcBef>
              <a:spcAft>
                <a:spcPts val="0"/>
              </a:spcAft>
            </a:pPr>
            <a:r>
              <a:rPr lang="en-US" sz="4400" b="1">
                <a:solidFill>
                  <a:srgbClr val="3B3838"/>
                </a:solidFill>
                <a:latin typeface="华文楷体" panose="02010600040101010101" charset="-122"/>
                <a:ea typeface="华文楷体" panose="02010600040101010101" charset="-122"/>
                <a:cs typeface="华文楷体" panose="02010600040101010101" charset="-122"/>
                <a:sym typeface="+mn-ea"/>
              </a:rPr>
              <a:t>A proven exercise program,to keep immune health. </a:t>
            </a:r>
            <a:endParaRPr lang="en-US" sz="4400" b="1">
              <a:solidFill>
                <a:srgbClr val="3B3838"/>
              </a:solidFill>
              <a:latin typeface="华文楷体" panose="02010600040101010101" charset="-122"/>
              <a:ea typeface="华文楷体" panose="02010600040101010101" charset="-122"/>
              <a:cs typeface="华文楷体" panose="02010600040101010101" charset="-122"/>
              <a:sym typeface="+mn-ea"/>
            </a:endParaRPr>
          </a:p>
          <a:p>
            <a:pPr algn="l">
              <a:lnSpc>
                <a:spcPct val="200000"/>
              </a:lnSpc>
              <a:spcBef>
                <a:spcPts val="0"/>
              </a:spcBef>
              <a:spcAft>
                <a:spcPts val="0"/>
              </a:spcAft>
            </a:pPr>
            <a:r>
              <a:rPr lang="en-US" sz="4400" b="1">
                <a:solidFill>
                  <a:srgbClr val="3B3838"/>
                </a:solidFill>
                <a:latin typeface="华文楷体" panose="02010600040101010101" charset="-122"/>
                <a:ea typeface="华文楷体" panose="02010600040101010101" charset="-122"/>
                <a:cs typeface="华文楷体" panose="02010600040101010101" charset="-122"/>
                <a:sym typeface="+mn-ea"/>
              </a:rPr>
              <a:t>A proven diet program,to keep physical health. </a:t>
            </a:r>
            <a:endParaRPr lang="en-US" sz="4400" b="1">
              <a:solidFill>
                <a:srgbClr val="3B3838"/>
              </a:solidFill>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1294765" y="1600200"/>
            <a:ext cx="10168890" cy="6818630"/>
          </a:xfrm>
          <a:prstGeom prst="rect">
            <a:avLst/>
          </a:prstGeom>
          <a:noFill/>
        </p:spPr>
        <p:txBody>
          <a:bodyPr wrap="square" rtlCol="0">
            <a:noAutofit/>
          </a:bodyPr>
          <a:p>
            <a:pPr algn="l">
              <a:lnSpc>
                <a:spcPct val="200000"/>
              </a:lnSpc>
              <a:spcBef>
                <a:spcPts val="0"/>
              </a:spcBef>
              <a:spcAft>
                <a:spcPts val="0"/>
              </a:spcAft>
            </a:pPr>
            <a:r>
              <a:rPr lang="zh-CN" sz="6600" b="1">
                <a:solidFill>
                  <a:srgbClr val="C00000"/>
                </a:solidFill>
                <a:latin typeface="微软雅黑" panose="020B0503020204020204" charset="-122"/>
                <a:ea typeface="微软雅黑" panose="020B0503020204020204" charset="-122"/>
                <a:cs typeface="微软雅黑" panose="020B0503020204020204" charset="-122"/>
                <a:sym typeface="+mn-ea"/>
              </a:rPr>
              <a:t>《黄帝内经》修行系统：</a:t>
            </a:r>
            <a:endParaRPr lang="zh-CN" sz="6600" b="1">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a:lnSpc>
                <a:spcPct val="200000"/>
              </a:lnSpc>
              <a:spcBef>
                <a:spcPts val="0"/>
              </a:spcBef>
              <a:spcAft>
                <a:spcPts val="0"/>
              </a:spcAft>
            </a:pPr>
            <a:r>
              <a:rPr lang="zh-CN" sz="6600" b="1">
                <a:solidFill>
                  <a:srgbClr val="C00000"/>
                </a:solidFill>
                <a:latin typeface="微软雅黑" panose="020B0503020204020204" charset="-122"/>
                <a:ea typeface="微软雅黑" panose="020B0503020204020204" charset="-122"/>
                <a:cs typeface="华文楷体" panose="02010600040101010101" charset="-122"/>
                <a:sym typeface="+mn-ea"/>
              </a:rPr>
              <a:t>【治企篇】：</a:t>
            </a:r>
            <a:r>
              <a:rPr lang="zh-CN" sz="6600">
                <a:latin typeface="微软雅黑" panose="020B0503020204020204" charset="-122"/>
                <a:ea typeface="微软雅黑" panose="020B0503020204020204" charset="-122"/>
                <a:cs typeface="华文楷体" panose="02010600040101010101" charset="-122"/>
                <a:sym typeface="+mn-ea"/>
              </a:rPr>
              <a:t>领袖思维</a:t>
            </a:r>
            <a:endParaRPr lang="zh-CN" sz="6600">
              <a:solidFill>
                <a:schemeClr val="tx1"/>
              </a:solidFill>
              <a:latin typeface="微软雅黑" panose="020B0503020204020204" charset="-122"/>
              <a:ea typeface="微软雅黑" panose="020B0503020204020204" charset="-122"/>
              <a:cs typeface="华文楷体" panose="02010600040101010101" charset="-122"/>
              <a:sym typeface="+mn-ea"/>
            </a:endParaRPr>
          </a:p>
          <a:p>
            <a:pPr algn="l">
              <a:lnSpc>
                <a:spcPct val="200000"/>
              </a:lnSpc>
              <a:spcBef>
                <a:spcPts val="0"/>
              </a:spcBef>
              <a:spcAft>
                <a:spcPts val="0"/>
              </a:spcAft>
            </a:pPr>
            <a:r>
              <a:rPr lang="zh-CN" sz="6600" b="1">
                <a:solidFill>
                  <a:srgbClr val="C00000"/>
                </a:solidFill>
                <a:latin typeface="微软雅黑" panose="020B0503020204020204" charset="-122"/>
                <a:ea typeface="微软雅黑" panose="020B0503020204020204" charset="-122"/>
                <a:cs typeface="华文楷体" panose="02010600040101010101" charset="-122"/>
                <a:sym typeface="+mn-ea"/>
              </a:rPr>
              <a:t>【齐家篇】：</a:t>
            </a:r>
            <a:r>
              <a:rPr lang="zh-CN" sz="6600">
                <a:solidFill>
                  <a:schemeClr val="tx1"/>
                </a:solidFill>
                <a:latin typeface="微软雅黑" panose="020B0503020204020204" charset="-122"/>
                <a:ea typeface="微软雅黑" panose="020B0503020204020204" charset="-122"/>
                <a:cs typeface="华文楷体" panose="02010600040101010101" charset="-122"/>
                <a:sym typeface="+mn-ea"/>
              </a:rPr>
              <a:t>家族春天</a:t>
            </a:r>
            <a:endParaRPr lang="zh-CN" sz="6600">
              <a:solidFill>
                <a:schemeClr val="tx1"/>
              </a:solidFill>
              <a:latin typeface="微软雅黑" panose="020B0503020204020204" charset="-122"/>
              <a:ea typeface="微软雅黑" panose="020B0503020204020204" charset="-122"/>
              <a:cs typeface="华文楷体" panose="02010600040101010101" charset="-122"/>
              <a:sym typeface="+mn-ea"/>
            </a:endParaRPr>
          </a:p>
          <a:p>
            <a:pPr algn="l">
              <a:lnSpc>
                <a:spcPct val="200000"/>
              </a:lnSpc>
              <a:spcBef>
                <a:spcPts val="0"/>
              </a:spcBef>
              <a:spcAft>
                <a:spcPts val="0"/>
              </a:spcAft>
            </a:pPr>
            <a:r>
              <a:rPr lang="zh-CN" sz="6600" b="1">
                <a:solidFill>
                  <a:srgbClr val="C00000"/>
                </a:solidFill>
                <a:latin typeface="微软雅黑" panose="020B0503020204020204" charset="-122"/>
                <a:ea typeface="微软雅黑" panose="020B0503020204020204" charset="-122"/>
                <a:cs typeface="华文楷体" panose="02010600040101010101" charset="-122"/>
                <a:sym typeface="+mn-ea"/>
              </a:rPr>
              <a:t>【修身篇】：</a:t>
            </a:r>
            <a:r>
              <a:rPr lang="zh-CN" sz="6600">
                <a:latin typeface="微软雅黑" panose="020B0503020204020204" charset="-122"/>
                <a:ea typeface="微软雅黑" panose="020B0503020204020204" charset="-122"/>
                <a:cs typeface="华文楷体" panose="02010600040101010101" charset="-122"/>
                <a:sym typeface="+mn-ea"/>
              </a:rPr>
              <a:t>见性禅</a:t>
            </a:r>
            <a:endParaRPr lang="zh-CN" sz="6600">
              <a:solidFill>
                <a:schemeClr val="tx1"/>
              </a:solidFill>
              <a:latin typeface="微软雅黑" panose="020B0503020204020204" charset="-122"/>
              <a:ea typeface="微软雅黑" panose="020B0503020204020204" charset="-122"/>
              <a:cs typeface="华文楷体" panose="02010600040101010101" charset="-122"/>
              <a:sym typeface="+mn-ea"/>
            </a:endParaRPr>
          </a:p>
        </p:txBody>
      </p:sp>
      <p:cxnSp>
        <p:nvCxnSpPr>
          <p:cNvPr id="5" name="直接连接符 4"/>
          <p:cNvCxnSpPr/>
          <p:nvPr/>
        </p:nvCxnSpPr>
        <p:spPr>
          <a:xfrm>
            <a:off x="10743565" y="1905635"/>
            <a:ext cx="0" cy="10620375"/>
          </a:xfrm>
          <a:prstGeom prst="line">
            <a:avLst/>
          </a:prstGeom>
          <a:ln w="9525" cap="flat" cmpd="sng" algn="ctr">
            <a:solidFill>
              <a:schemeClr val="accent2">
                <a:lumMod val="50000"/>
              </a:schemeClr>
            </a:solidFill>
            <a:prstDash val="dash"/>
          </a:ln>
        </p:spPr>
        <p:style>
          <a:lnRef idx="0">
            <a:schemeClr val="accent1"/>
          </a:lnRef>
          <a:fillRef idx="0">
            <a:srgbClr val="FFFFFF"/>
          </a:fillRef>
          <a:effectRef idx="0">
            <a:srgbClr val="FFFFFF"/>
          </a:effectRef>
          <a:fontRef idx="minor">
            <a:schemeClr val="tx1"/>
          </a:fontRef>
        </p:style>
      </p:cxnSp>
      <p:sp>
        <p:nvSpPr>
          <p:cNvPr id="2" name="文本框 1"/>
          <p:cNvSpPr txBox="1"/>
          <p:nvPr/>
        </p:nvSpPr>
        <p:spPr>
          <a:xfrm>
            <a:off x="11201400" y="1981200"/>
            <a:ext cx="12338685" cy="8684895"/>
          </a:xfrm>
          <a:prstGeom prst="rect">
            <a:avLst/>
          </a:prstGeom>
          <a:noFill/>
        </p:spPr>
        <p:txBody>
          <a:bodyPr wrap="square" rtlCol="0">
            <a:noAutofit/>
          </a:bodyPr>
          <a:p>
            <a:pPr algn="l">
              <a:lnSpc>
                <a:spcPct val="200000"/>
              </a:lnSpc>
              <a:spcBef>
                <a:spcPts val="0"/>
              </a:spcBef>
              <a:spcAft>
                <a:spcPts val="0"/>
              </a:spcAft>
              <a:buClrTx/>
              <a:buSzTx/>
              <a:buFontTx/>
            </a:pPr>
            <a:r>
              <a:rPr lang="zh-CN" altLang="en-US" sz="4400" b="1">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Revivals of Yellow Emperor（Huang Di）’s spiritual practice: </a:t>
            </a:r>
            <a:endParaRPr lang="zh-CN" altLang="en-US" sz="4400" b="1">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endParaRPr>
          </a:p>
          <a:p>
            <a:pPr algn="l">
              <a:lnSpc>
                <a:spcPct val="250000"/>
              </a:lnSpc>
              <a:spcBef>
                <a:spcPts val="0"/>
              </a:spcBef>
              <a:spcAft>
                <a:spcPts val="0"/>
              </a:spcAft>
            </a:pPr>
            <a:r>
              <a:rPr lang="en-US" sz="4400" b="1">
                <a:solidFill>
                  <a:srgbClr val="3B3838"/>
                </a:solidFill>
                <a:latin typeface="华文楷体" panose="02010600040101010101" charset="-122"/>
                <a:ea typeface="华文楷体" panose="02010600040101010101" charset="-122"/>
                <a:cs typeface="华文楷体" panose="02010600040101010101" charset="-122"/>
                <a:sym typeface="+mn-ea"/>
              </a:rPr>
              <a:t>Leadership,the wisdom of corporate management.</a:t>
            </a:r>
            <a:endParaRPr lang="en-US" sz="4400" b="1">
              <a:solidFill>
                <a:srgbClr val="3B3838"/>
              </a:solidFill>
              <a:latin typeface="华文楷体" panose="02010600040101010101" charset="-122"/>
              <a:ea typeface="华文楷体" panose="02010600040101010101" charset="-122"/>
              <a:cs typeface="华文楷体" panose="02010600040101010101" charset="-122"/>
              <a:sym typeface="+mn-ea"/>
            </a:endParaRPr>
          </a:p>
          <a:p>
            <a:pPr algn="l">
              <a:lnSpc>
                <a:spcPct val="250000"/>
              </a:lnSpc>
              <a:spcBef>
                <a:spcPts val="0"/>
              </a:spcBef>
              <a:spcAft>
                <a:spcPts val="0"/>
              </a:spcAft>
            </a:pPr>
            <a:r>
              <a:rPr lang="en-US" sz="4400" b="1">
                <a:solidFill>
                  <a:srgbClr val="3B3838"/>
                </a:solidFill>
                <a:latin typeface="华文楷体" panose="02010600040101010101" charset="-122"/>
                <a:ea typeface="华文楷体" panose="02010600040101010101" charset="-122"/>
                <a:cs typeface="华文楷体" panose="02010600040101010101" charset="-122"/>
                <a:sym typeface="+mn-ea"/>
              </a:rPr>
              <a:t>Family Gene,the wisdom of family ties.</a:t>
            </a:r>
            <a:endParaRPr lang="en-US" sz="4400" b="1">
              <a:solidFill>
                <a:srgbClr val="3B3838"/>
              </a:solidFill>
              <a:latin typeface="华文楷体" panose="02010600040101010101" charset="-122"/>
              <a:ea typeface="华文楷体" panose="02010600040101010101" charset="-122"/>
              <a:cs typeface="华文楷体" panose="02010600040101010101" charset="-122"/>
              <a:sym typeface="+mn-ea"/>
            </a:endParaRPr>
          </a:p>
          <a:p>
            <a:pPr algn="l">
              <a:lnSpc>
                <a:spcPct val="250000"/>
              </a:lnSpc>
              <a:spcBef>
                <a:spcPts val="0"/>
              </a:spcBef>
              <a:spcAft>
                <a:spcPts val="0"/>
              </a:spcAft>
            </a:pPr>
            <a:r>
              <a:rPr lang="en-US" sz="4400" b="1" i="1">
                <a:solidFill>
                  <a:srgbClr val="3B3838"/>
                </a:solidFill>
                <a:latin typeface="华文楷体" panose="02010600040101010101" charset="-122"/>
                <a:ea typeface="华文楷体" panose="02010600040101010101" charset="-122"/>
                <a:cs typeface="华文楷体" panose="02010600040101010101" charset="-122"/>
                <a:sym typeface="+mn-ea"/>
              </a:rPr>
              <a:t>Jianxing Zen, </a:t>
            </a:r>
            <a:r>
              <a:rPr lang="en-US" sz="4400" b="1">
                <a:solidFill>
                  <a:srgbClr val="3B3838"/>
                </a:solidFill>
                <a:latin typeface="华文楷体" panose="02010600040101010101" charset="-122"/>
                <a:ea typeface="华文楷体" panose="02010600040101010101" charset="-122"/>
                <a:cs typeface="华文楷体" panose="02010600040101010101" charset="-122"/>
                <a:sym typeface="+mn-ea"/>
              </a:rPr>
              <a:t>the wisdom of  self-improvement.</a:t>
            </a:r>
            <a:endParaRPr lang="en-US" sz="4400" b="1">
              <a:solidFill>
                <a:srgbClr val="3B3838"/>
              </a:solidFill>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4953000" y="3733800"/>
            <a:ext cx="15246350" cy="2799715"/>
          </a:xfrm>
          <a:prstGeom prst="rect">
            <a:avLst/>
          </a:prstGeom>
          <a:noFill/>
        </p:spPr>
        <p:txBody>
          <a:bodyPr wrap="square" rtlCol="0">
            <a:spAutoFit/>
          </a:bodyPr>
          <a:p>
            <a:pPr algn="ctr">
              <a:lnSpc>
                <a:spcPct val="200000"/>
              </a:lnSpc>
            </a:pPr>
            <a:r>
              <a:rPr lang="zh-CN" altLang="en-US" sz="8800" b="1">
                <a:solidFill>
                  <a:srgbClr val="000000"/>
                </a:solidFill>
                <a:latin typeface="微软雅黑" panose="020B0503020204020204" charset="-122"/>
                <a:ea typeface="微软雅黑" panose="020B0503020204020204" charset="-122"/>
                <a:sym typeface="+mn-ea"/>
              </a:rPr>
              <a:t>三、部分案例分享</a:t>
            </a:r>
            <a:endParaRPr lang="zh-CN" altLang="en-US" sz="6000" b="1">
              <a:solidFill>
                <a:srgbClr val="000000"/>
              </a:solidFill>
              <a:latin typeface="微软雅黑" panose="020B0503020204020204" charset="-122"/>
              <a:ea typeface="微软雅黑" panose="020B0503020204020204" charset="-122"/>
              <a:sym typeface="+mn-ea"/>
            </a:endParaRPr>
          </a:p>
        </p:txBody>
      </p:sp>
      <p:sp>
        <p:nvSpPr>
          <p:cNvPr id="2" name="文本框 1"/>
          <p:cNvSpPr txBox="1"/>
          <p:nvPr/>
        </p:nvSpPr>
        <p:spPr>
          <a:xfrm>
            <a:off x="5257800" y="6858000"/>
            <a:ext cx="14554200" cy="2305050"/>
          </a:xfrm>
          <a:prstGeom prst="rect">
            <a:avLst/>
          </a:prstGeom>
          <a:noFill/>
        </p:spPr>
        <p:txBody>
          <a:bodyPr wrap="square" rtlCol="0">
            <a:noAutofit/>
          </a:bodyPr>
          <a:p>
            <a:pPr algn="ctr"/>
            <a:r>
              <a:rPr lang="en-US" sz="5400"/>
              <a:t>Ⅲ</a:t>
            </a:r>
            <a:r>
              <a:rPr sz="5400"/>
              <a:t> Case Study</a:t>
            </a:r>
            <a:endParaRPr sz="5400"/>
          </a:p>
        </p:txBody>
      </p:sp>
    </p:spTree>
  </p:cSld>
  <p:clrMapOvr>
    <a:masterClrMapping/>
  </p:clrMapOvr>
</p:sld>
</file>

<file path=ppt/tags/tag1.xml><?xml version="1.0" encoding="utf-8"?>
<p:tagLst xmlns:p="http://schemas.openxmlformats.org/presentationml/2006/main">
  <p:tag name="KSO_WM_DIAGRAM_VIRTUALLY_FRAME" val="{&quot;height&quot;:488.25,&quot;left&quot;:120,&quot;top&quot;:36,&quot;width&quot;:1435}"/>
</p:tagLst>
</file>

<file path=ppt/tags/tag2.xml><?xml version="1.0" encoding="utf-8"?>
<p:tagLst xmlns:p="http://schemas.openxmlformats.org/presentationml/2006/main">
  <p:tag name="KSO_WM_DIAGRAM_VIRTUALLY_FRAME" val="{&quot;height&quot;:488.25,&quot;left&quot;:120,&quot;top&quot;:36,&quot;width&quot;:1435}"/>
</p:tagLst>
</file>

<file path=ppt/tags/tag3.xml><?xml version="1.0" encoding="utf-8"?>
<p:tagLst xmlns:p="http://schemas.openxmlformats.org/presentationml/2006/main">
  <p:tag name="commondata" val="eyJoZGlkIjoiMmRhYWJmNTVjZjhhOGEwZjcxZDhiODI5ZTdlNWY1YjI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4079</Words>
  <Application>WPS 演示</Application>
  <PresentationFormat>On-screen Show (4:3)</PresentationFormat>
  <Paragraphs>155</Paragraphs>
  <Slides>22</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22</vt:i4>
      </vt:variant>
    </vt:vector>
  </HeadingPairs>
  <TitlesOfParts>
    <vt:vector size="30" baseType="lpstr">
      <vt:lpstr>Arial</vt:lpstr>
      <vt:lpstr>宋体</vt:lpstr>
      <vt:lpstr>Wingdings</vt:lpstr>
      <vt:lpstr>微软雅黑</vt:lpstr>
      <vt:lpstr>华文楷体</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Y</cp:lastModifiedBy>
  <cp:revision>61</cp:revision>
  <dcterms:created xsi:type="dcterms:W3CDTF">2006-08-16T00:00:00Z</dcterms:created>
  <dcterms:modified xsi:type="dcterms:W3CDTF">2024-05-14T10:21:07Z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F54978087E954007943EFA8E854DED73_13</vt:lpwstr>
  </property>
  <property fmtid="{D5CDD505-2E9C-101B-9397-08002B2CF9AE}" pid="3" name="KSOProductBuildVer">
    <vt:lpwstr>2052-12.1.0.16417</vt:lpwstr>
  </property>
</Properties>
</file>