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4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Lst>
  <p:sldIdLst>
    <p:sldId id="256" r:id="rId4"/>
    <p:sldId id="276" r:id="rId5"/>
    <p:sldId id="257" r:id="rId6"/>
    <p:sldId id="277" r:id="rId7"/>
    <p:sldId id="278" r:id="rId8"/>
    <p:sldId id="258" r:id="rId9"/>
    <p:sldId id="259" r:id="rId10"/>
    <p:sldId id="260" r:id="rId11"/>
    <p:sldId id="261" r:id="rId12"/>
    <p:sldId id="262" r:id="rId13"/>
    <p:sldId id="263" r:id="rId14"/>
    <p:sldId id="264" r:id="rId15"/>
    <p:sldId id="265" r:id="rId16"/>
    <p:sldId id="266" r:id="rId17"/>
    <p:sldId id="267" r:id="rId18"/>
    <p:sldId id="268" r:id="rId19"/>
    <p:sldId id="271" r:id="rId20"/>
    <p:sldId id="272" r:id="rId21"/>
    <p:sldId id="273" r:id="rId22"/>
    <p:sldId id="275" r:id="rId23"/>
  </p:sldIdLst>
  <p:sldSz cx="12192000" cy="6858000"/>
  <p:notesSz cx="6858000" cy="9144000"/>
  <p:custDataLst>
    <p:tags r:id="rId30"/>
  </p:custDataLst>
  <p:defaultTextStyle>
    <a:defPPr>
      <a:defRPr lang="zh-CN"/>
    </a:defPPr>
    <a:lvl1pPr marL="0" lvl="0"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Garamond" panose="02020404030301010803" pitchFamily="18"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Garamond" panose="02020404030301010803" pitchFamily="18"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Garamond" panose="02020404030301010803" pitchFamily="18"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Garamond" panose="02020404030301010803" pitchFamily="18"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Garamond" panose="02020404030301010803" pitchFamily="18"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Garamond" panose="02020404030301010803"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6" userDrawn="1">
          <p15:clr>
            <a:srgbClr val="A4A3A4"/>
          </p15:clr>
        </p15:guide>
        <p15:guide id="2" pos="38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6" d="100"/>
          <a:sy n="66" d="100"/>
        </p:scale>
        <p:origin x="-114" y="-4152"/>
      </p:cViewPr>
      <p:guideLst>
        <p:guide orient="horz" pos="2206"/>
        <p:guide pos="384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44.xml"/><Relationship Id="rId3" Type="http://schemas.openxmlformats.org/officeDocument/2006/relationships/slideMaster" Target="slideMasters/slideMaster2.xml"/><Relationship Id="rId29" Type="http://schemas.openxmlformats.org/officeDocument/2006/relationships/customXml" Target="../customXml/item1.xml"/><Relationship Id="rId28" Type="http://schemas.openxmlformats.org/officeDocument/2006/relationships/customXmlProps" Target="../customXml/itemProps43.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13T16:50:55.233" idx="1">
    <p:pos x="6920" y="2306"/>
    <p:text/>
  </p:cm>
</p:cmLst>
</file>

<file path=ppt/slideLayouts/_rels/slideLayout1.xml.rels><?xml version="1.0" encoding="UTF-8" standalone="yes"?>
<Relationships xmlns="http://schemas.openxmlformats.org/package/2006/relationships"><Relationship Id="rId4" Type="http://schemas.openxmlformats.org/officeDocument/2006/relationships/image" Target="../media/image1.jpe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1.jpe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2454275" y="3560445"/>
            <a:ext cx="5685790" cy="642620"/>
          </a:xfrm>
        </p:spPr>
        <p:txBody>
          <a:bodyPr lIns="90000" tIns="46800" rIns="90000" bIns="46800">
            <a:noAutofit/>
          </a:bodyPr>
          <a:lstStyle>
            <a:lvl1pPr marL="0" indent="0" algn="ctr">
              <a:lnSpc>
                <a:spcPct val="110000"/>
              </a:lnSpc>
              <a:buNone/>
              <a:defRPr sz="2700" b="1" spc="200">
                <a:solidFill>
                  <a:schemeClr val="accent1"/>
                </a:solidFill>
                <a:effectLst>
                  <a:outerShdw blurRad="38100" dist="25400" dir="5400000" algn="ctr" rotWithShape="0">
                    <a:srgbClr val="6E747A">
                      <a:alpha val="43000"/>
                    </a:srgb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护理部</a:t>
            </a:r>
            <a:endParaRPr lang="zh-CN" altLang="en-US" dirty="0"/>
          </a:p>
        </p:txBody>
      </p:sp>
      <p:pic>
        <p:nvPicPr>
          <p:cNvPr id="4" name="图片 3" descr="医院鸟瞰图"/>
          <p:cNvPicPr>
            <a:picLocks noChangeAspect="1"/>
          </p:cNvPicPr>
          <p:nvPr/>
        </p:nvPicPr>
        <p:blipFill>
          <a:blip r:embed="rId4"/>
          <a:stretch>
            <a:fillRect/>
          </a:stretch>
        </p:blipFill>
        <p:spPr>
          <a:xfrm>
            <a:off x="6516370" y="2052320"/>
            <a:ext cx="5249545" cy="3753485"/>
          </a:xfrm>
          <a:prstGeom prst="rect">
            <a:avLst/>
          </a:prstGeom>
          <a:effectLst>
            <a:softEdge rad="1270000"/>
          </a:effectLst>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92" y="3848400"/>
            <a:ext cx="776916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92" y="4615200"/>
            <a:ext cx="776916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28" y="608400"/>
            <a:ext cx="10969709"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28" y="1501200"/>
            <a:ext cx="517704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897" y="1501200"/>
            <a:ext cx="517704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28" y="608400"/>
            <a:ext cx="10969709"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28" y="1429200"/>
            <a:ext cx="5342648"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28" y="1854000"/>
            <a:ext cx="5342648"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6039" y="1421729"/>
            <a:ext cx="5342648"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6039" y="1854000"/>
            <a:ext cx="5342648"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28" y="608400"/>
            <a:ext cx="10969709"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28" y="1555200"/>
            <a:ext cx="5233319"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694" y="1555200"/>
            <a:ext cx="5227443"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9" name="标题 8"/>
          <p:cNvSpPr>
            <a:spLocks noGrp="1"/>
          </p:cNvSpPr>
          <p:nvPr>
            <p:ph type="title"/>
            <p:custDataLst>
              <p:tags r:id="rId4"/>
            </p:custDataLst>
          </p:nvPr>
        </p:nvSpPr>
        <p:spPr/>
        <p:txBody>
          <a:bodyPr/>
          <a:p>
            <a:r>
              <a:rPr lang="zh-CN" altLang="en-US"/>
              <a:t>单击此处编辑母版标题样式</a:t>
            </a:r>
            <a:endParaRPr lang="zh-CN" alt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5275" y="914400"/>
            <a:ext cx="1044049"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42" y="914400"/>
            <a:ext cx="9169625"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09698" y="765110"/>
            <a:ext cx="10973308"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198856" y="2484000"/>
            <a:ext cx="9799655"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3"/>
            </p:custDataLst>
          </p:nvPr>
        </p:nvSpPr>
        <p:spPr>
          <a:xfrm>
            <a:off x="1198856" y="3560400"/>
            <a:ext cx="9799655"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1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lvl="0" fontAlgn="base"/>
            <a:endParaRPr lang="zh-CN" altLang="en-US" strike="noStrike" noProof="1" dirty="0"/>
          </a:p>
        </p:txBody>
      </p:sp>
      <p:sp>
        <p:nvSpPr>
          <p:cNvPr id="3" name="页脚占位符 2"/>
          <p:cNvSpPr>
            <a:spLocks noGrp="1"/>
          </p:cNvSpPr>
          <p:nvPr>
            <p:ph type="ftr" sz="quarter" idx="11"/>
          </p:nvPr>
        </p:nvSpPr>
        <p:spPr>
          <a:xfrm>
            <a:off x="4038600" y="6356350"/>
            <a:ext cx="4114800" cy="365125"/>
          </a:xfrm>
        </p:spPr>
        <p:txBody>
          <a:bodyPr/>
          <a:lstStyle/>
          <a:p>
            <a:pPr lvl="0" fontAlgn="base"/>
            <a:endParaRPr lang="zh-CN" strike="noStrike" noProof="1" dirty="0"/>
          </a:p>
        </p:txBody>
      </p:sp>
      <p:sp>
        <p:nvSpPr>
          <p:cNvPr id="4" name="灯片编号占位符 3"/>
          <p:cNvSpPr>
            <a:spLocks noGrp="1"/>
          </p:cNvSpPr>
          <p:nvPr>
            <p:ph type="sldNum" sz="quarter" idx="12"/>
          </p:nvPr>
        </p:nvSpPr>
        <p:spPr>
          <a:xfrm>
            <a:off x="8610600" y="6356350"/>
            <a:ext cx="2743200" cy="365125"/>
          </a:xfrm>
        </p:spPr>
        <p:txBody>
          <a:bodyPr/>
          <a:lstStyle/>
          <a:p>
            <a:pPr lvl="0" fontAlgn="base"/>
            <a:fld id="{9A0DB2DC-4C9A-4742-B13C-FB6460FD3503}" type="slidenum">
              <a:rPr lang="zh-CN" strike="noStrike" noProof="1" dirty="0">
                <a:latin typeface="Arial" panose="020B0604020202020204" pitchFamily="34" charset="0"/>
                <a:ea typeface="宋体" panose="02010600030101010101" pitchFamily="2" charset="-122"/>
                <a:cs typeface="+mn-ea"/>
              </a:rPr>
            </a:fld>
            <a:endParaRPr lang="zh-CN" strike="noStrike" noProof="1"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56" y="914400"/>
            <a:ext cx="9799655"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56" y="3560400"/>
            <a:ext cx="9799655"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pic>
        <p:nvPicPr>
          <p:cNvPr id="4" name="图片 3" descr="医院鸟瞰图"/>
          <p:cNvPicPr>
            <a:picLocks noChangeAspect="1"/>
          </p:cNvPicPr>
          <p:nvPr/>
        </p:nvPicPr>
        <p:blipFill>
          <a:blip r:embed="rId4"/>
          <a:stretch>
            <a:fillRect/>
          </a:stretch>
        </p:blipFill>
        <p:spPr>
          <a:xfrm>
            <a:off x="6516673" y="2005330"/>
            <a:ext cx="5249789" cy="3753485"/>
          </a:xfrm>
          <a:prstGeom prst="rect">
            <a:avLst/>
          </a:prstGeom>
          <a:effectLst>
            <a:softEdge rad="1270000"/>
          </a:effectLst>
        </p:spPr>
      </p:pic>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28" y="608400"/>
            <a:ext cx="10969709"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28" y="1490400"/>
            <a:ext cx="10969709"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16.xml"/><Relationship Id="rId12" Type="http://schemas.openxmlformats.org/officeDocument/2006/relationships/hyperlink" Target="http://www.hy995120.com&#13;" TargetMode="External"/><Relationship Id="rId11" Type="http://schemas.openxmlformats.org/officeDocument/2006/relationships/image" Target="../media/image3.jpeg"/><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1" Type="http://schemas.openxmlformats.org/officeDocument/2006/relationships/theme" Target="../theme/theme2.xml"/><Relationship Id="rId20" Type="http://schemas.openxmlformats.org/officeDocument/2006/relationships/tags" Target="../tags/tag42.xml"/><Relationship Id="rId2" Type="http://schemas.openxmlformats.org/officeDocument/2006/relationships/slideLayout" Target="../slideLayouts/slideLayout9.xml"/><Relationship Id="rId19" Type="http://schemas.openxmlformats.org/officeDocument/2006/relationships/image" Target="../media/image3.jpeg"/><Relationship Id="rId18" Type="http://schemas.openxmlformats.org/officeDocument/2006/relationships/image" Target="../media/image6.jpeg"/><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image" Target="../media/image5.png"/><Relationship Id="rId14" Type="http://schemas.openxmlformats.org/officeDocument/2006/relationships/image" Target="../media/image1.jpeg"/><Relationship Id="rId13" Type="http://schemas.openxmlformats.org/officeDocument/2006/relationships/image" Target="../media/image4.png"/><Relationship Id="rId12" Type="http://schemas.openxmlformats.org/officeDocument/2006/relationships/slideLayout" Target="../slideLayouts/slideLayout19.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a:gsLst>
            <a:gs pos="50000">
              <a:srgbClr val="FFFFFF"/>
            </a:gs>
            <a:gs pos="0">
              <a:schemeClr val="accent3">
                <a:lumMod val="20000"/>
                <a:lumOff val="80000"/>
              </a:schemeClr>
            </a:gs>
            <a:gs pos="100000">
              <a:schemeClr val="accent3">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减号 9"/>
          <p:cNvSpPr/>
          <p:nvPr/>
        </p:nvSpPr>
        <p:spPr>
          <a:xfrm>
            <a:off x="0" y="677545"/>
            <a:ext cx="4815205" cy="567055"/>
          </a:xfrm>
          <a:prstGeom prst="mathMinus">
            <a:avLst/>
          </a:prstGeom>
          <a:gradFill>
            <a:gsLst>
              <a:gs pos="98000">
                <a:schemeClr val="accent1">
                  <a:lumMod val="20000"/>
                  <a:lumOff val="80000"/>
                </a:schemeClr>
              </a:gs>
              <a:gs pos="0">
                <a:schemeClr val="accent1">
                  <a:lumMod val="60000"/>
                  <a:lumOff val="40000"/>
                </a:schemeClr>
              </a:gs>
              <a:gs pos="67000">
                <a:schemeClr val="accent1">
                  <a:lumMod val="40000"/>
                  <a:lumOff val="60000"/>
                </a:schemeClr>
              </a:gs>
              <a:gs pos="36000">
                <a:schemeClr val="accent1">
                  <a:lumMod val="40000"/>
                  <a:lumOff val="60000"/>
                </a:schemeClr>
              </a:gs>
              <a:gs pos="83000">
                <a:schemeClr val="accent1">
                  <a:lumMod val="20000"/>
                  <a:lumOff val="80000"/>
                </a:schemeClr>
              </a:gs>
              <a:gs pos="58000">
                <a:srgbClr val="BFD5F5">
                  <a:alpha val="100000"/>
                </a:srgbClr>
              </a:gs>
              <a:gs pos="49000">
                <a:srgbClr val="BFD5F5">
                  <a:alpha val="100000"/>
                </a:srgbClr>
              </a:gs>
              <a:gs pos="100000">
                <a:srgbClr val="FFFFFF"/>
              </a:gs>
            </a:gsLst>
            <a:lin ang="5400000" scaled="0"/>
          </a:gradFill>
          <a:ln w="12700" cap="rnd"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effectLst>
            <a:innerShdw blurRad="63500" dist="50800" dir="18900000">
              <a:schemeClr val="accent1">
                <a:lumMod val="60000"/>
                <a:lumOff val="40000"/>
                <a:alpha val="90000"/>
              </a:scheme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spcBef>
                <a:spcPts val="0"/>
              </a:spcBef>
              <a:spcAft>
                <a:spcPts val="1000"/>
              </a:spcAft>
            </a:pPr>
            <a:endParaRPr lang="zh-CN" altLang="en-US" sz="100" u="none">
              <a:solidFill>
                <a:srgbClr val="595959"/>
              </a:solidFill>
              <a:latin typeface="Arial" panose="020B0604020202020204" pitchFamily="34" charset="0"/>
              <a:ea typeface="微软雅黑" panose="020B0503020204020204" charset="-122"/>
            </a:endParaRPr>
          </a:p>
        </p:txBody>
      </p:sp>
      <p:pic>
        <p:nvPicPr>
          <p:cNvPr id="8" name="图片 7" descr="图徽"/>
          <p:cNvPicPr>
            <a:picLocks noChangeAspect="1"/>
          </p:cNvPicPr>
          <p:nvPr/>
        </p:nvPicPr>
        <p:blipFill>
          <a:blip r:embed="rId10"/>
          <a:stretch>
            <a:fillRect/>
          </a:stretch>
        </p:blipFill>
        <p:spPr>
          <a:xfrm>
            <a:off x="376555" y="273685"/>
            <a:ext cx="828040" cy="730250"/>
          </a:xfrm>
          <a:prstGeom prst="rect">
            <a:avLst/>
          </a:prstGeom>
        </p:spPr>
      </p:pic>
      <p:pic>
        <p:nvPicPr>
          <p:cNvPr id="7" name="图片 6" descr="1"/>
          <p:cNvPicPr>
            <a:picLocks noChangeAspect="1"/>
          </p:cNvPicPr>
          <p:nvPr/>
        </p:nvPicPr>
        <p:blipFill>
          <a:blip r:embed="rId11"/>
          <a:stretch>
            <a:fillRect/>
          </a:stretch>
        </p:blipFill>
        <p:spPr>
          <a:xfrm>
            <a:off x="11176635" y="5963920"/>
            <a:ext cx="735330" cy="735330"/>
          </a:xfrm>
          <a:prstGeom prst="rect">
            <a:avLst/>
          </a:prstGeom>
          <a:noFill/>
          <a:effectLst>
            <a:glow rad="127000">
              <a:schemeClr val="accent1">
                <a:alpha val="0"/>
              </a:schemeClr>
            </a:glow>
            <a:softEdge rad="101600"/>
          </a:effectLst>
        </p:spPr>
      </p:pic>
      <p:sp>
        <p:nvSpPr>
          <p:cNvPr id="4" name="文本框 3"/>
          <p:cNvSpPr txBox="1"/>
          <p:nvPr/>
        </p:nvSpPr>
        <p:spPr>
          <a:xfrm>
            <a:off x="688340" y="6320790"/>
            <a:ext cx="5010785" cy="121920"/>
          </a:xfrm>
          <a:prstGeom prst="rect">
            <a:avLst/>
          </a:prstGeom>
          <a:noFill/>
        </p:spPr>
        <p:txBody>
          <a:bodyPr wrap="square" rtlCol="0">
            <a:spAutoFit/>
          </a:bodyPr>
          <a:p>
            <a:r>
              <a:rPr lang="zh-CN" altLang="en-US" sz="100" dirty="0">
                <a:solidFill>
                  <a:schemeClr val="bg2">
                    <a:lumMod val="50000"/>
                  </a:schemeClr>
                </a:solidFill>
                <a:latin typeface="汉仪长艺体简" panose="02010600000101010101" charset="-122"/>
                <a:ea typeface="汉仪长艺体简" panose="02010600000101010101" charset="-122"/>
                <a:cs typeface="汉仪长艺体简" panose="02010600000101010101" charset="-122"/>
                <a:sym typeface="+mn-ea"/>
              </a:rPr>
              <a:t>宁陵华英院网址：</a:t>
            </a:r>
            <a:r>
              <a:rPr lang="zh-CN" altLang="en-US" sz="100" dirty="0">
                <a:solidFill>
                  <a:schemeClr val="bg2">
                    <a:lumMod val="50000"/>
                  </a:schemeClr>
                </a:solidFill>
                <a:latin typeface="汉仪长艺体简" panose="02010600000101010101" charset="-122"/>
                <a:ea typeface="汉仪长艺体简" panose="02010600000101010101" charset="-122"/>
                <a:cs typeface="汉仪长艺体简" panose="02010600000101010101" charset="-122"/>
                <a:sym typeface="+mn-ea"/>
                <a:hlinkClick r:id="rId12"/>
              </a:rPr>
              <a:t>http://www.hy995120.com</a:t>
            </a:r>
            <a:endParaRPr lang="zh-CN" altLang="en-US" sz="100" dirty="0">
              <a:solidFill>
                <a:schemeClr val="bg2">
                  <a:lumMod val="50000"/>
                </a:schemeClr>
              </a:solidFill>
              <a:latin typeface="汉仪长艺体简" panose="02010600000101010101" charset="-122"/>
              <a:ea typeface="汉仪长艺体简" panose="02010600000101010101" charset="-122"/>
              <a:cs typeface="汉仪长艺体简" panose="02010600000101010101" charset="-122"/>
              <a:sym typeface="+mn-ea"/>
              <a:hlinkClick r:id="rId12"/>
            </a:endParaRPr>
          </a:p>
          <a:p>
            <a:endParaRPr lang="zh-CN" altLang="en-US" sz="100" dirty="0">
              <a:solidFill>
                <a:schemeClr val="bg2">
                  <a:lumMod val="50000"/>
                </a:schemeClr>
              </a:solidFill>
              <a:latin typeface="汉仪长艺体简" panose="02010600000101010101" charset="-122"/>
              <a:ea typeface="汉仪长艺体简" panose="02010600000101010101" charset="-122"/>
              <a:cs typeface="汉仪长艺体简" panose="02010600000101010101" charset="-122"/>
              <a:sym typeface="+mn-ea"/>
            </a:endParaRPr>
          </a:p>
        </p:txBody>
      </p:sp>
      <p:sp>
        <p:nvSpPr>
          <p:cNvPr id="11" name="矩形 10"/>
          <p:cNvSpPr/>
          <p:nvPr/>
        </p:nvSpPr>
        <p:spPr>
          <a:xfrm>
            <a:off x="9975215" y="93980"/>
            <a:ext cx="2078355" cy="460375"/>
          </a:xfrm>
          <a:prstGeom prst="rect">
            <a:avLst/>
          </a:prstGeom>
          <a:noFill/>
          <a:ln>
            <a:noFill/>
          </a:ln>
          <a:effectLst>
            <a:outerShdw blurRad="127000" dist="38100" dir="8100000" algn="tr" rotWithShape="0">
              <a:prstClr val="black">
                <a:alpha val="40000"/>
              </a:prstClr>
            </a:outerShdw>
            <a:softEdge rad="406400"/>
          </a:effectLst>
        </p:spPr>
        <p:txBody>
          <a:bodyPr wrap="square" rtlCol="0" anchor="t">
            <a:spAutoFit/>
          </a:bodyPr>
          <a:p>
            <a:pPr algn="r"/>
            <a:r>
              <a:rPr lang="zh-CN" altLang="en-US"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悬壶济世</a:t>
            </a:r>
            <a:r>
              <a:rPr lang="en-US" altLang="zh-CN"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en-US"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普度众生</a:t>
            </a:r>
            <a:endParaRPr lang="zh-CN" altLang="en-US"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r"/>
            <a:r>
              <a:rPr lang="zh-CN" altLang="en-US"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以德为本</a:t>
            </a:r>
            <a:r>
              <a:rPr lang="en-US" altLang="zh-CN"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en-US"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德能生术</a:t>
            </a:r>
            <a:endParaRPr lang="zh-CN" altLang="en-US"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2" name="矩形 11"/>
          <p:cNvSpPr/>
          <p:nvPr/>
        </p:nvSpPr>
        <p:spPr>
          <a:xfrm>
            <a:off x="1086485" y="328930"/>
            <a:ext cx="2752090" cy="619760"/>
          </a:xfrm>
          <a:prstGeom prst="rect">
            <a:avLst/>
          </a:prstGeom>
          <a:noFill/>
          <a:ln>
            <a:noFill/>
          </a:ln>
        </p:spPr>
        <p:txBody>
          <a:bodyPr wrap="square" rtlCol="0" anchor="t">
            <a:spAutoFit/>
          </a:bodyPr>
          <a:p>
            <a:pPr algn="just" fontAlgn="auto">
              <a:lnSpc>
                <a:spcPts val="2060"/>
              </a:lnSpc>
            </a:pPr>
            <a:r>
              <a:rPr lang="zh-CN" altLang="en-US" sz="2100">
                <a:solidFill>
                  <a:srgbClr val="FF0000"/>
                </a:solidFill>
                <a:effectLst>
                  <a:outerShdw blurRad="38100" dist="19050" dir="2700000" algn="tl" rotWithShape="0">
                    <a:schemeClr val="dk1">
                      <a:alpha val="40000"/>
                    </a:schemeClr>
                  </a:outerShdw>
                </a:effectLst>
                <a:latin typeface="+mj-lt"/>
                <a:ea typeface="米开软笔行楷" panose="03000600000000000000" charset="-122"/>
                <a:cs typeface="+mj-lt"/>
              </a:rPr>
              <a:t>宁陵华英医院</a:t>
            </a:r>
            <a:endParaRPr lang="zh-CN" altLang="en-US" sz="2100">
              <a:solidFill>
                <a:srgbClr val="FF0000"/>
              </a:solidFill>
              <a:effectLst>
                <a:outerShdw blurRad="38100" dist="19050" dir="2700000" algn="tl" rotWithShape="0">
                  <a:schemeClr val="dk1">
                    <a:alpha val="40000"/>
                  </a:schemeClr>
                </a:outerShdw>
              </a:effectLst>
              <a:latin typeface="+mj-lt"/>
              <a:ea typeface="米开软笔行楷" panose="03000600000000000000" charset="-122"/>
              <a:cs typeface="+mj-lt"/>
            </a:endParaRPr>
          </a:p>
          <a:p>
            <a:pPr algn="l" fontAlgn="auto">
              <a:lnSpc>
                <a:spcPts val="2060"/>
              </a:lnSpc>
            </a:pPr>
            <a:r>
              <a:rPr lang="en-US" altLang="zh-CN" sz="1500" b="1">
                <a:solidFill>
                  <a:srgbClr val="FF0000"/>
                </a:solidFill>
                <a:effectLst>
                  <a:outerShdw blurRad="38100" dist="19050" dir="2700000" algn="tl" rotWithShape="0">
                    <a:schemeClr val="dk1">
                      <a:alpha val="40000"/>
                    </a:schemeClr>
                  </a:outerShdw>
                </a:effectLst>
                <a:latin typeface="+mj-lt"/>
                <a:ea typeface="米开软笔行楷" panose="03000600000000000000" charset="-122"/>
                <a:cs typeface="+mj-lt"/>
              </a:rPr>
              <a:t>Ninglinghuayinghospital</a:t>
            </a:r>
            <a:endParaRPr lang="en-US" altLang="zh-CN" sz="1500" b="1">
              <a:solidFill>
                <a:srgbClr val="FF0000"/>
              </a:solidFill>
              <a:effectLst>
                <a:outerShdw blurRad="38100" dist="19050" dir="2700000" algn="tl" rotWithShape="0">
                  <a:schemeClr val="dk1">
                    <a:alpha val="40000"/>
                  </a:schemeClr>
                </a:outerShdw>
              </a:effectLst>
              <a:latin typeface="+mj-lt"/>
              <a:ea typeface="米开软笔行楷" panose="03000600000000000000" charset="-122"/>
              <a:cs typeface="+mj-lt"/>
            </a:endParaRPr>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l" defTabSz="685800" rtl="0" eaLnBrk="1" fontAlgn="auto" latinLnBrk="0" hangingPunct="1">
        <a:lnSpc>
          <a:spcPct val="100000"/>
        </a:lnSpc>
        <a:spcBef>
          <a:spcPts val="0"/>
        </a:spcBef>
        <a:spcAft>
          <a:spcPts val="0"/>
        </a:spcAft>
        <a:buNone/>
        <a:defRPr sz="2700" b="1" i="0" u="none" strike="noStrike" kern="1200" cap="none" spc="300" normalizeH="0" baseline="0">
          <a:solidFill>
            <a:srgbClr val="262626"/>
          </a:solidFill>
          <a:uFillTx/>
          <a:latin typeface="宋体" panose="02010600030101010101" pitchFamily="2" charset="-122"/>
          <a:ea typeface="宋体" panose="02010600030101010101" pitchFamily="2"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宋体" panose="02010600030101010101" pitchFamily="2" charset="-122"/>
          <a:ea typeface="宋体" panose="02010600030101010101" pitchFamily="2"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350" u="none" strike="noStrike" kern="1200" cap="none" spc="150" normalizeH="0" baseline="0">
          <a:solidFill>
            <a:schemeClr val="tx1">
              <a:lumMod val="65000"/>
              <a:lumOff val="35000"/>
            </a:schemeClr>
          </a:solidFill>
          <a:uFillTx/>
          <a:latin typeface="宋体" panose="02010600030101010101" pitchFamily="2" charset="-122"/>
          <a:ea typeface="宋体" panose="02010600030101010101" pitchFamily="2"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宋体" panose="02010600030101010101" pitchFamily="2" charset="-122"/>
          <a:ea typeface="宋体" panose="02010600030101010101" pitchFamily="2"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350" u="none" strike="noStrike" kern="1200" cap="none" spc="150" normalizeH="0" baseline="0">
          <a:solidFill>
            <a:schemeClr val="tx1">
              <a:lumMod val="65000"/>
              <a:lumOff val="35000"/>
            </a:schemeClr>
          </a:solidFill>
          <a:uFillTx/>
          <a:latin typeface="宋体" panose="02010600030101010101" pitchFamily="2" charset="-122"/>
          <a:ea typeface="宋体" panose="02010600030101010101" pitchFamily="2"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350" u="none" strike="noStrike" kern="1200" cap="none" spc="150" normalizeH="0" baseline="0">
          <a:solidFill>
            <a:schemeClr val="tx1">
              <a:lumMod val="95000"/>
              <a:lumOff val="5000"/>
            </a:schemeClr>
          </a:solidFill>
          <a:uFillTx/>
          <a:latin typeface="宋体" panose="02010600030101010101" pitchFamily="2" charset="-122"/>
          <a:ea typeface="宋体"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50000">
              <a:srgbClr val="FFFFFF"/>
            </a:gs>
            <a:gs pos="0">
              <a:schemeClr val="accent3">
                <a:lumMod val="20000"/>
                <a:lumOff val="80000"/>
              </a:schemeClr>
            </a:gs>
            <a:gs pos="100000">
              <a:schemeClr val="accent3">
                <a:lumMod val="60000"/>
                <a:lumOff val="40000"/>
              </a:schemeClr>
            </a:gs>
          </a:gsLst>
          <a:lin ang="5400000" scaled="0"/>
        </a:gradFill>
        <a:effectLst/>
      </p:bgPr>
    </p:bg>
    <p:spTree>
      <p:nvGrpSpPr>
        <p:cNvPr id="1" name=""/>
        <p:cNvGrpSpPr/>
        <p:nvPr/>
      </p:nvGrpSpPr>
      <p:grpSpPr>
        <a:xfrm>
          <a:off x="0" y="0"/>
          <a:ext cx="0" cy="0"/>
          <a:chOff x="0" y="0"/>
          <a:chExt cx="0" cy="0"/>
        </a:xfrm>
      </p:grpSpPr>
      <p:pic>
        <p:nvPicPr>
          <p:cNvPr id="15" name="44B7C0F4-79DB-4F8B-9303-0E098D69D8BE-1" descr="wpp"/>
          <p:cNvPicPr>
            <a:picLocks noChangeAspect="1"/>
          </p:cNvPicPr>
          <p:nvPr/>
        </p:nvPicPr>
        <p:blipFill>
          <a:blip r:embed="rId13">
            <a:alphaModFix amt="86000"/>
          </a:blip>
          <a:stretch>
            <a:fillRect/>
          </a:stretch>
        </p:blipFill>
        <p:spPr>
          <a:xfrm>
            <a:off x="10556094" y="6029325"/>
            <a:ext cx="687102" cy="687070"/>
          </a:xfrm>
          <a:prstGeom prst="rect">
            <a:avLst/>
          </a:prstGeom>
          <a:noFill/>
          <a:effectLst>
            <a:outerShdw blurRad="50800" dist="38100" dir="2700000" algn="tl" rotWithShape="0">
              <a:prstClr val="black">
                <a:alpha val="40000"/>
              </a:prstClr>
            </a:outerShdw>
            <a:softEdge rad="63500"/>
          </a:effectLst>
        </p:spPr>
      </p:pic>
      <p:pic>
        <p:nvPicPr>
          <p:cNvPr id="9" name="图片 8" descr="医院鸟瞰图"/>
          <p:cNvPicPr>
            <a:picLocks noChangeAspect="1"/>
          </p:cNvPicPr>
          <p:nvPr/>
        </p:nvPicPr>
        <p:blipFill>
          <a:blip r:embed="rId14"/>
          <a:stretch>
            <a:fillRect/>
          </a:stretch>
        </p:blipFill>
        <p:spPr>
          <a:xfrm>
            <a:off x="8135362" y="3511550"/>
            <a:ext cx="3442495" cy="2461895"/>
          </a:xfrm>
          <a:prstGeom prst="rect">
            <a:avLst/>
          </a:prstGeom>
          <a:effectLst>
            <a:softEdge rad="1270000"/>
          </a:effectLst>
        </p:spPr>
      </p:pic>
      <p:pic>
        <p:nvPicPr>
          <p:cNvPr id="8" name="图片 7" descr="4915d7b8e602eb94867bd7b9ed124c4"/>
          <p:cNvPicPr>
            <a:picLocks noChangeAspect="1"/>
          </p:cNvPicPr>
          <p:nvPr/>
        </p:nvPicPr>
        <p:blipFill>
          <a:blip r:embed="rId15"/>
          <a:stretch>
            <a:fillRect/>
          </a:stretch>
        </p:blipFill>
        <p:spPr>
          <a:xfrm>
            <a:off x="341646" y="334010"/>
            <a:ext cx="522629" cy="410210"/>
          </a:xfrm>
          <a:prstGeom prst="rect">
            <a:avLst/>
          </a:prstGeom>
        </p:spPr>
      </p:pic>
      <p:sp>
        <p:nvSpPr>
          <p:cNvPr id="11" name="矩形 10" descr="7b0a2020202022776f7264617274223a20227b5c2269645c223a32303330383037392c5c227469645c223a31333437397d220a7d0a"/>
          <p:cNvSpPr/>
          <p:nvPr/>
        </p:nvSpPr>
        <p:spPr>
          <a:xfrm>
            <a:off x="10296368" y="288290"/>
            <a:ext cx="1597099" cy="614045"/>
          </a:xfrm>
          <a:prstGeom prst="rect">
            <a:avLst/>
          </a:prstGeom>
          <a:noFill/>
        </p:spPr>
        <p:txBody>
          <a:bodyPr wrap="square" rtlCol="0" anchor="t">
            <a:spAutoFit/>
            <a:scene3d>
              <a:camera prst="orthographicFront"/>
              <a:lightRig rig="threePt" dir="t"/>
            </a:scene3d>
          </a:bodyPr>
          <a:p>
            <a:pPr algn="r" fontAlgn="auto">
              <a:spcBef>
                <a:spcPts val="600"/>
              </a:spcBef>
              <a:spcAft>
                <a:spcPts val="600"/>
              </a:spcAft>
            </a:pPr>
            <a:r>
              <a:rPr lang="zh-CN" altLang="en-US"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悬壶济世</a:t>
            </a:r>
            <a:r>
              <a:rPr lang="en-US" altLang="zh-CN"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 </a:t>
            </a:r>
            <a:r>
              <a:rPr lang="zh-CN" altLang="en-US"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普度众生</a:t>
            </a:r>
            <a:endParaRPr lang="zh-CN" altLang="en-US"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r" fontAlgn="auto">
              <a:spcBef>
                <a:spcPts val="600"/>
              </a:spcBef>
              <a:spcAft>
                <a:spcPts val="600"/>
              </a:spcAft>
            </a:pPr>
            <a:r>
              <a:rPr lang="zh-CN" altLang="en-US"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以德为本</a:t>
            </a:r>
            <a:r>
              <a:rPr lang="en-US" altLang="zh-CN"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 </a:t>
            </a:r>
            <a:r>
              <a:rPr lang="zh-CN" altLang="en-US" sz="1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德能生术</a:t>
            </a:r>
            <a:endParaRPr lang="zh-CN" altLang="en-US" sz="1200" b="1" i="1">
              <a:ln w="34925">
                <a:solidFill>
                  <a:srgbClr val="F9FBFA"/>
                </a:solidFill>
                <a:prstDash val="solid"/>
              </a:ln>
              <a:gradFill>
                <a:gsLst>
                  <a:gs pos="0">
                    <a:srgbClr val="FF888D"/>
                  </a:gs>
                  <a:gs pos="38000">
                    <a:srgbClr val="BF1F73"/>
                  </a:gs>
                  <a:gs pos="73000">
                    <a:srgbClr val="F9547D"/>
                  </a:gs>
                  <a:gs pos="100000">
                    <a:srgbClr val="A21663"/>
                  </a:gs>
                </a:gsLst>
              </a:gradFill>
              <a:effectLst>
                <a:outerShdw blurRad="12700" dist="38100" dir="2700000" algn="tl" rotWithShape="0">
                  <a:srgbClr val="510B31"/>
                </a:outerShdw>
              </a:effectLst>
              <a:latin typeface="汉仪铸字美心体简" panose="00020600040101010101" charset="-122"/>
              <a:ea typeface="汉仪铸字美心体简" panose="00020600040101010101" charset="-122"/>
            </a:endParaRPr>
          </a:p>
        </p:txBody>
      </p:sp>
      <p:sp>
        <p:nvSpPr>
          <p:cNvPr id="7" name="矩形 6" descr="7b0a20202020227461726765744d6f64756c65223a202270726f636573734f6e6c696e65466f6e7473220a7d0a"/>
          <p:cNvSpPr/>
          <p:nvPr/>
        </p:nvSpPr>
        <p:spPr>
          <a:xfrm>
            <a:off x="621694" y="334010"/>
            <a:ext cx="1677113" cy="521970"/>
          </a:xfrm>
          <a:prstGeom prst="rect">
            <a:avLst/>
          </a:prstGeom>
          <a:noFill/>
          <a:ln>
            <a:noFill/>
          </a:ln>
        </p:spPr>
        <p:txBody>
          <a:bodyPr wrap="square" rtlCol="0" anchor="t">
            <a:spAutoFit/>
          </a:bodyPr>
          <a:p>
            <a:pPr algn="ctr">
              <a:buClrTx/>
              <a:buSzTx/>
              <a:buFontTx/>
            </a:pPr>
            <a:r>
              <a:rPr lang="en-US" altLang="zh-CN" sz="1400" b="1">
                <a:gradFill>
                  <a:gsLst>
                    <a:gs pos="0">
                      <a:srgbClr val="E30000"/>
                    </a:gs>
                    <a:gs pos="100000">
                      <a:schemeClr val="accent5"/>
                    </a:gs>
                  </a:gsLst>
                  <a:lin ang="5400000" scaled="0"/>
                </a:gradFill>
                <a:effectLst>
                  <a:outerShdw blurRad="50800" dist="38100" dir="18900000" algn="bl" rotWithShape="0">
                    <a:prstClr val="black">
                      <a:alpha val="40000"/>
                    </a:prstClr>
                  </a:outerShdw>
                  <a:reflection blurRad="6350" stA="55000" endA="300" endPos="45500" dir="5400000" sy="-100000" algn="bl" rotWithShape="0"/>
                </a:effectLst>
                <a:latin typeface="Microsoft Himalaya" panose="01010100010101010101" charset="0"/>
                <a:ea typeface="米开软笔行楷" panose="03000600000000000000" charset="-122"/>
                <a:cs typeface="Microsoft Himalaya" panose="01010100010101010101" charset="0"/>
                <a:sym typeface="汉仪青云简" panose="00020600040101010101" charset="-122"/>
              </a:rPr>
              <a:t>宁陵华英医院</a:t>
            </a:r>
            <a:endParaRPr lang="en-US" altLang="zh-CN" sz="1400" b="1">
              <a:gradFill>
                <a:gsLst>
                  <a:gs pos="0">
                    <a:srgbClr val="E30000"/>
                  </a:gs>
                  <a:gs pos="100000">
                    <a:schemeClr val="accent5"/>
                  </a:gs>
                </a:gsLst>
                <a:lin ang="5400000" scaled="0"/>
              </a:gradFill>
              <a:effectLst>
                <a:outerShdw blurRad="50800" dist="38100" dir="18900000" algn="bl" rotWithShape="0">
                  <a:prstClr val="black">
                    <a:alpha val="40000"/>
                  </a:prstClr>
                </a:outerShdw>
                <a:reflection blurRad="6350" stA="55000" endA="300" endPos="45500" dir="5400000" sy="-100000" algn="bl" rotWithShape="0"/>
              </a:effectLst>
              <a:latin typeface="Microsoft Himalaya" panose="01010100010101010101" charset="0"/>
              <a:ea typeface="米开软笔行楷" panose="03000600000000000000" charset="-122"/>
              <a:cs typeface="Microsoft Himalaya" panose="01010100010101010101" charset="0"/>
              <a:sym typeface="汉仪青云简" panose="00020600040101010101" charset="-122"/>
            </a:endParaRPr>
          </a:p>
          <a:p>
            <a:pPr algn="ctr"/>
            <a:r>
              <a:rPr lang="en-US" altLang="zh-CN" sz="1400" b="1">
                <a:gradFill>
                  <a:gsLst>
                    <a:gs pos="0">
                      <a:srgbClr val="E30000"/>
                    </a:gs>
                    <a:gs pos="100000">
                      <a:schemeClr val="accent5"/>
                    </a:gs>
                  </a:gsLst>
                  <a:lin ang="5400000" scaled="0"/>
                </a:gradFill>
                <a:effectLst>
                  <a:outerShdw blurRad="50800" dist="38100" dir="18900000" algn="bl" rotWithShape="0">
                    <a:prstClr val="black">
                      <a:alpha val="40000"/>
                    </a:prstClr>
                  </a:outerShdw>
                  <a:reflection blurRad="6350" stA="55000" endA="300" endPos="45500" dir="5400000" sy="-100000" algn="bl" rotWithShape="0"/>
                </a:effectLst>
                <a:latin typeface="Microsoft Himalaya" panose="01010100010101010101" charset="0"/>
                <a:ea typeface="米开软笔行楷" panose="03000600000000000000" charset="-122"/>
                <a:cs typeface="Microsoft Himalaya" panose="01010100010101010101" charset="0"/>
                <a:sym typeface="汉仪青云简" panose="00020600040101010101" charset="-122"/>
              </a:rPr>
              <a:t>Ninglinghuaying</a:t>
            </a:r>
            <a:r>
              <a:rPr lang="en-US" altLang="zh-CN" sz="1400" b="1">
                <a:gradFill>
                  <a:gsLst>
                    <a:gs pos="0">
                      <a:srgbClr val="E30000"/>
                    </a:gs>
                    <a:gs pos="100000">
                      <a:schemeClr val="accent5"/>
                    </a:gs>
                  </a:gsLst>
                  <a:lin ang="5400000" scaled="0"/>
                </a:gradFill>
                <a:effectLst>
                  <a:outerShdw blurRad="50800" dist="38100" dir="18900000" algn="bl" rotWithShape="0">
                    <a:prstClr val="black">
                      <a:alpha val="40000"/>
                    </a:prstClr>
                  </a:outerShdw>
                  <a:reflection blurRad="6350" stA="55000" endA="300" endPos="45500" dir="5400000" sy="-100000" algn="bl" rotWithShape="0"/>
                </a:effectLst>
                <a:latin typeface="Microsoft Himalaya" panose="01010100010101010101" charset="0"/>
                <a:ea typeface="米开软笔行楷" panose="03000600000000000000" charset="-122"/>
                <a:cs typeface="Microsoft Himalaya" panose="01010100010101010101" charset="0"/>
                <a:sym typeface="+mn-ea"/>
              </a:rPr>
              <a:t>hospital</a:t>
            </a:r>
            <a:endParaRPr lang="en-US" altLang="zh-CN" sz="1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egoe Script" panose="030B0504020000000003" charset="0"/>
              <a:ea typeface="汉仪青云简" panose="00020600040101010101" charset="-122"/>
              <a:sym typeface="汉仪青云简" panose="00020600040101010101" charset="-122"/>
            </a:endParaRPr>
          </a:p>
        </p:txBody>
      </p:sp>
      <p:sp>
        <p:nvSpPr>
          <p:cNvPr id="2" name="标题占位符 1"/>
          <p:cNvSpPr>
            <a:spLocks noGrp="1"/>
          </p:cNvSpPr>
          <p:nvPr>
            <p:ph type="title"/>
            <p:custDataLst>
              <p:tags r:id="rId16"/>
            </p:custDataLst>
          </p:nvPr>
        </p:nvSpPr>
        <p:spPr>
          <a:xfrm>
            <a:off x="608428" y="608400"/>
            <a:ext cx="10969709"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08428" y="1490400"/>
            <a:ext cx="10969709"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矩形 9" descr="7b0a2020202022776f7264617274223a20227b5c2269645c223a32353030333237382c5c227469645c223a31333532367d220a7d0a"/>
          <p:cNvSpPr/>
          <p:nvPr/>
        </p:nvSpPr>
        <p:spPr>
          <a:xfrm>
            <a:off x="767116" y="1597025"/>
            <a:ext cx="10658334" cy="3664585"/>
          </a:xfrm>
          <a:prstGeom prst="rect">
            <a:avLst/>
          </a:prstGeom>
          <a:noFill/>
          <a:ln>
            <a:noFill/>
          </a:ln>
        </p:spPr>
        <p:txBody>
          <a:bodyPr wrap="none" lIns="90165" tIns="46987" rIns="90165" bIns="46987" rtlCol="0" anchor="t">
            <a:normAutofit/>
          </a:bodyPr>
          <a:p>
            <a:pPr algn="r"/>
            <a:endParaRPr lang="zh-CN" altLang="en-US" sz="1600" b="1">
              <a:ln w="15875"/>
              <a:blipFill>
                <a:blip r:embed="rId18"/>
                <a:tile tx="-2374900" ty="10623550"/>
              </a:blipFill>
              <a:effectLst>
                <a:innerShdw blurRad="127000" dist="38100" dir="19800000">
                  <a:srgbClr val="313131">
                    <a:alpha val="50000"/>
                  </a:srgbClr>
                </a:innerShdw>
                <a:reflection blurRad="63500" stA="32000" endA="300" endPos="45500" dist="25400" dir="5400000" sy="-100000" algn="bl" rotWithShape="0"/>
              </a:effectLst>
              <a:latin typeface="汉仪闫锐敏行楷W" panose="00020600040101010101" charset="-122"/>
              <a:ea typeface="汉仪闫锐敏行楷W" panose="00020600040101010101" charset="-122"/>
            </a:endParaRPr>
          </a:p>
        </p:txBody>
      </p:sp>
      <p:pic>
        <p:nvPicPr>
          <p:cNvPr id="12" name="图片 11" descr="1"/>
          <p:cNvPicPr>
            <a:picLocks noChangeAspect="1"/>
          </p:cNvPicPr>
          <p:nvPr/>
        </p:nvPicPr>
        <p:blipFill>
          <a:blip r:embed="rId19"/>
          <a:stretch>
            <a:fillRect/>
          </a:stretch>
        </p:blipFill>
        <p:spPr>
          <a:xfrm>
            <a:off x="11243196" y="6002655"/>
            <a:ext cx="735364" cy="735330"/>
          </a:xfrm>
          <a:prstGeom prst="rect">
            <a:avLst/>
          </a:prstGeom>
          <a:noFill/>
          <a:effectLst>
            <a:glow rad="127000">
              <a:schemeClr val="accent1">
                <a:alpha val="0"/>
              </a:schemeClr>
            </a:glow>
            <a:softEdge rad="101600"/>
          </a:effectLst>
        </p:spPr>
      </p:pic>
    </p:spTree>
    <p:custDataLst>
      <p:tags r:id="rId20"/>
    </p:custData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sldNum="0" hdr="0" ftr="0" dt="0"/>
  <p:txStyles>
    <p:titleStyle>
      <a:lvl1pPr algn="ctr" defTabSz="914400" rtl="0" eaLnBrk="1" fontAlgn="auto" latinLnBrk="0" hangingPunct="1">
        <a:lnSpc>
          <a:spcPct val="100000"/>
        </a:lnSpc>
        <a:spcBef>
          <a:spcPct val="0"/>
        </a:spcBef>
        <a:buNone/>
        <a:defRPr sz="32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2000" u="none" strike="noStrike" kern="1200" cap="none" spc="150" normalizeH="0" baseline="0">
          <a:solidFill>
            <a:schemeClr val="tx1">
              <a:lumMod val="65000"/>
              <a:lumOff val="35000"/>
            </a:schemeClr>
          </a:solidFill>
          <a:uFillTx/>
          <a:latin typeface="宋体" panose="02010600030101010101" pitchFamily="2" charset="-122"/>
          <a:ea typeface="宋体" panose="02010600030101010101" pitchFamily="2"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宋体" panose="02010600030101010101" pitchFamily="2" charset="-122"/>
          <a:ea typeface="宋体" panose="02010600030101010101" pitchFamily="2"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2000" u="none" strike="noStrike" kern="1200" cap="none" spc="150" normalizeH="0" baseline="0">
          <a:solidFill>
            <a:schemeClr val="tx1">
              <a:lumMod val="65000"/>
              <a:lumOff val="35000"/>
            </a:schemeClr>
          </a:solidFill>
          <a:uFillTx/>
          <a:latin typeface="宋体" panose="02010600030101010101" pitchFamily="2" charset="-122"/>
          <a:ea typeface="宋体" panose="02010600030101010101" pitchFamily="2"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2000" u="none" strike="noStrike" kern="1200" cap="none" spc="150" normalizeH="0" baseline="0">
          <a:solidFill>
            <a:schemeClr val="tx1">
              <a:lumMod val="65000"/>
              <a:lumOff val="35000"/>
            </a:schemeClr>
          </a:solidFill>
          <a:uFillTx/>
          <a:latin typeface="宋体" panose="02010600030101010101" pitchFamily="2" charset="-122"/>
          <a:ea typeface="宋体" panose="02010600030101010101" pitchFamily="2"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2000" u="none" strike="noStrike" kern="1200" cap="none" spc="150" normalizeH="0" baseline="0">
          <a:solidFill>
            <a:schemeClr val="tx1">
              <a:lumMod val="65000"/>
              <a:lumOff val="35000"/>
            </a:schemeClr>
          </a:solidFill>
          <a:uFillTx/>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2049"/>
          <p:cNvSpPr>
            <a:spLocks noGrp="1"/>
          </p:cNvSpPr>
          <p:nvPr>
            <p:ph type="ctrTitle"/>
          </p:nvPr>
        </p:nvSpPr>
        <p:spPr>
          <a:xfrm>
            <a:off x="1775460" y="692150"/>
            <a:ext cx="8361680" cy="1496695"/>
          </a:xfrm>
        </p:spPr>
        <p:txBody>
          <a:bodyPr anchor="ctr">
            <a:normAutofit fontScale="90000"/>
          </a:bodyPr>
          <a:p>
            <a:pPr defTabSz="914400" fontAlgn="base">
              <a:buNone/>
            </a:pPr>
            <a:br>
              <a:rPr lang="zh-CN" altLang="en-US" sz="5400" dirty="0">
                <a:sym typeface="+mn-ea"/>
              </a:rPr>
            </a:br>
            <a:r>
              <a:rPr lang="zh-CN" altLang="en-US" sz="5400" dirty="0">
                <a:sym typeface="+mn-ea"/>
              </a:rPr>
              <a:t>中医药治疗肝癌的现状</a:t>
            </a:r>
            <a:br>
              <a:rPr lang="zh-CN" altLang="en-US" sz="5400" dirty="0"/>
            </a:br>
            <a:endParaRPr lang="zh-CN" altLang="en-US" sz="5400" b="0" strike="noStrike" kern="1200" baseline="0" noProof="1" dirty="0">
              <a:latin typeface="Garamond" panose="02020404030301010803" pitchFamily="18" charset="0"/>
              <a:ea typeface="宋体" panose="02010600030101010101" pitchFamily="2" charset="-122"/>
            </a:endParaRPr>
          </a:p>
        </p:txBody>
      </p:sp>
      <p:sp>
        <p:nvSpPr>
          <p:cNvPr id="2051" name="副标题 2050"/>
          <p:cNvSpPr>
            <a:spLocks noGrp="1"/>
          </p:cNvSpPr>
          <p:nvPr>
            <p:ph type="subTitle" idx="1"/>
          </p:nvPr>
        </p:nvSpPr>
        <p:spPr>
          <a:xfrm>
            <a:off x="767715" y="3644900"/>
            <a:ext cx="9966960" cy="1677035"/>
          </a:xfrm>
        </p:spPr>
        <p:txBody>
          <a:bodyPr anchor="t">
            <a:normAutofit fontScale="70000"/>
          </a:bodyPr>
          <a:p>
            <a:pPr defTabSz="914400" fontAlgn="base">
              <a:buSzPct val="70000"/>
              <a:buFont typeface="Wingdings" panose="05000000000000000000" pitchFamily="2" charset="2"/>
              <a:buNone/>
            </a:pPr>
            <a:r>
              <a:rPr lang="zh-CN" altLang="en-US" dirty="0">
                <a:latin typeface="Times New Roman" panose="02020603050405020304" charset="0"/>
                <a:ea typeface="宋体" panose="02010600030101010101" pitchFamily="2" charset="-122"/>
                <a:cs typeface="Times New Roman" panose="02020603050405020304" charset="0"/>
                <a:sym typeface="+mn-ea"/>
              </a:rPr>
              <a:t>中国河南省宁陵华英医院</a:t>
            </a:r>
            <a:endParaRPr lang="zh-CN" altLang="en-US" dirty="0">
              <a:latin typeface="Times New Roman" panose="02020603050405020304" charset="0"/>
              <a:ea typeface="宋体" panose="02010600030101010101" pitchFamily="2" charset="-122"/>
              <a:cs typeface="Times New Roman" panose="02020603050405020304" charset="0"/>
              <a:sym typeface="+mn-ea"/>
            </a:endParaRPr>
          </a:p>
          <a:p>
            <a:pPr defTabSz="914400" fontAlgn="base">
              <a:buSzPct val="70000"/>
              <a:buFont typeface="Wingdings" panose="05000000000000000000" pitchFamily="2" charset="2"/>
              <a:buNone/>
            </a:pPr>
            <a:r>
              <a:rPr lang="zh-CN" altLang="en-US" strike="noStrike" kern="1200" baseline="0" noProof="1" dirty="0">
                <a:latin typeface="Times New Roman" panose="02020603050405020304" charset="0"/>
                <a:ea typeface="宋体" panose="02010600030101010101" pitchFamily="2" charset="-122"/>
                <a:cs typeface="Times New Roman" panose="02020603050405020304" charset="0"/>
              </a:rPr>
              <a:t>孙贤华</a:t>
            </a:r>
            <a:endParaRPr lang="zh-CN" altLang="en-US" strike="noStrike" kern="1200" baseline="0" noProof="1" dirty="0">
              <a:latin typeface="Times New Roman" panose="02020603050405020304" charset="0"/>
              <a:ea typeface="宋体" panose="02010600030101010101" pitchFamily="2" charset="-122"/>
              <a:cs typeface="Times New Roman" panose="02020603050405020304" charset="0"/>
            </a:endParaRPr>
          </a:p>
          <a:p>
            <a:pPr algn="ctr" defTabSz="914400" fontAlgn="base">
              <a:buSzPct val="70000"/>
              <a:buFont typeface="Wingdings" panose="05000000000000000000" pitchFamily="2" charset="2"/>
              <a:buNone/>
            </a:pPr>
            <a:r>
              <a:rPr lang="zh-CN" altLang="en-US" b="1" dirty="0">
                <a:latin typeface="Times New Roman" panose="02020603050405020304" charset="0"/>
                <a:cs typeface="Times New Roman" panose="02020603050405020304" charset="0"/>
                <a:sym typeface="+mn-ea"/>
              </a:rPr>
              <a:t>Huaying Hospital, Ningling, Henan Province, China</a:t>
            </a:r>
            <a:endParaRPr lang="zh-CN" altLang="en-US" b="1" dirty="0">
              <a:latin typeface="Times New Roman" panose="02020603050405020304" charset="0"/>
              <a:cs typeface="Times New Roman" panose="02020603050405020304" charset="0"/>
              <a:sym typeface="+mn-ea"/>
            </a:endParaRPr>
          </a:p>
          <a:p>
            <a:pPr algn="ctr" defTabSz="914400" fontAlgn="base">
              <a:buSzPct val="70000"/>
              <a:buFont typeface="Wingdings" panose="05000000000000000000" pitchFamily="2" charset="2"/>
              <a:buNone/>
            </a:pPr>
            <a:r>
              <a:rPr lang="zh-CN" altLang="en-US" b="1" dirty="0">
                <a:latin typeface="Times New Roman" panose="02020603050405020304" charset="0"/>
                <a:cs typeface="Times New Roman" panose="02020603050405020304" charset="0"/>
                <a:sym typeface="+mn-ea"/>
              </a:rPr>
              <a:t>Sun Xianhua</a:t>
            </a:r>
            <a:endParaRPr lang="zh-CN" altLang="en-US" strike="noStrike" kern="1200" baseline="0" noProof="1" dirty="0">
              <a:latin typeface="Times New Roman" panose="02020603050405020304" charset="0"/>
              <a:ea typeface="宋体" panose="02010600030101010101" pitchFamily="2" charset="-122"/>
              <a:cs typeface="Times New Roman" panose="02020603050405020304" charset="0"/>
            </a:endParaRPr>
          </a:p>
        </p:txBody>
      </p:sp>
      <p:sp>
        <p:nvSpPr>
          <p:cNvPr id="2" name="标题 2049"/>
          <p:cNvSpPr>
            <a:spLocks noGrp="1"/>
          </p:cNvSpPr>
          <p:nvPr/>
        </p:nvSpPr>
        <p:spPr>
          <a:xfrm>
            <a:off x="1631315" y="1484630"/>
            <a:ext cx="8822690" cy="1823720"/>
          </a:xfrm>
          <a:prstGeom prst="rect">
            <a:avLst/>
          </a:prstGeom>
        </p:spPr>
        <p:txBody>
          <a:bodyPr vert="horz" lIns="90000" tIns="46800" rIns="90000" bIns="46800" rtlCol="0" anchor="ctr" anchorCtr="0">
            <a:normAutofit fontScale="50000"/>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defTabSz="914400" fontAlgn="base">
              <a:buNone/>
            </a:pPr>
            <a:br>
              <a:rPr lang="zh-CN" altLang="en-US" sz="5400" dirty="0">
                <a:sym typeface="+mn-ea"/>
              </a:rPr>
            </a:br>
            <a:r>
              <a:rPr lang="zh-CN" altLang="en-US" sz="5300" dirty="0">
                <a:sym typeface="+mn-ea"/>
              </a:rPr>
              <a:t>Current </a:t>
            </a:r>
            <a:r>
              <a:rPr lang="en-US" altLang="zh-CN" sz="5300" dirty="0">
                <a:sym typeface="+mn-ea"/>
              </a:rPr>
              <a:t>Status</a:t>
            </a:r>
            <a:r>
              <a:rPr lang="zh-CN" altLang="en-US" sz="5300" dirty="0">
                <a:sym typeface="+mn-ea"/>
              </a:rPr>
              <a:t> of </a:t>
            </a:r>
            <a:r>
              <a:rPr lang="en-US" altLang="zh-CN" sz="5300" dirty="0">
                <a:sym typeface="+mn-ea"/>
              </a:rPr>
              <a:t>T</a:t>
            </a:r>
            <a:r>
              <a:rPr lang="zh-CN" altLang="en-US" sz="5300" dirty="0">
                <a:sym typeface="+mn-ea"/>
              </a:rPr>
              <a:t>raditional Chinese </a:t>
            </a:r>
            <a:r>
              <a:rPr lang="en-US" altLang="zh-CN" sz="5300" dirty="0">
                <a:sym typeface="+mn-ea"/>
              </a:rPr>
              <a:t>M</a:t>
            </a:r>
            <a:r>
              <a:rPr lang="zh-CN" altLang="en-US" sz="5300" dirty="0">
                <a:sym typeface="+mn-ea"/>
              </a:rPr>
              <a:t>edicine </a:t>
            </a:r>
            <a:r>
              <a:rPr lang="en-US" altLang="zh-CN" sz="5300" dirty="0">
                <a:sym typeface="+mn-ea"/>
              </a:rPr>
              <a:t>T</a:t>
            </a:r>
            <a:r>
              <a:rPr lang="zh-CN" altLang="en-US" sz="5300" dirty="0">
                <a:sym typeface="+mn-ea"/>
              </a:rPr>
              <a:t>reatment of </a:t>
            </a:r>
            <a:r>
              <a:rPr lang="en-US" altLang="zh-CN" sz="5300" dirty="0">
                <a:sym typeface="+mn-ea"/>
              </a:rPr>
              <a:t>L</a:t>
            </a:r>
            <a:r>
              <a:rPr lang="zh-CN" altLang="en-US" sz="5300" dirty="0">
                <a:sym typeface="+mn-ea"/>
              </a:rPr>
              <a:t>iver </a:t>
            </a:r>
            <a:r>
              <a:rPr lang="en-US" altLang="zh-CN" sz="5300" dirty="0">
                <a:sym typeface="+mn-ea"/>
              </a:rPr>
              <a:t>C</a:t>
            </a:r>
            <a:r>
              <a:rPr lang="zh-CN" altLang="en-US" sz="5300" dirty="0">
                <a:sym typeface="+mn-ea"/>
              </a:rPr>
              <a:t>ancer</a:t>
            </a:r>
            <a:br>
              <a:rPr lang="zh-CN" altLang="en-US" sz="5400" dirty="0"/>
            </a:br>
            <a:endParaRPr lang="zh-CN" altLang="en-US" sz="5400" b="0" strike="noStrike" kern="1200" baseline="0" noProof="1" dirty="0">
              <a:latin typeface="Garamond" panose="02020404030301010803" pitchFamily="18"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noRot="1"/>
          </p:cNvSpPr>
          <p:nvPr>
            <p:ph type="title"/>
          </p:nvPr>
        </p:nvSpPr>
        <p:spPr>
          <a:xfrm>
            <a:off x="479523" y="188665"/>
            <a:ext cx="10969709" cy="705600"/>
          </a:xfrm>
        </p:spPr>
        <p:txBody>
          <a:bodyPr anchor="ctr">
            <a:normAutofit fontScale="90000"/>
          </a:bodyPr>
          <a:p>
            <a:pPr fontAlgn="base"/>
            <a:r>
              <a:rPr lang="zh-CN" altLang="en-US" sz="3600" strike="noStrike" noProof="1" dirty="0"/>
              <a:t>肝肾阴亏证</a:t>
            </a:r>
            <a:br>
              <a:rPr lang="zh-CN" altLang="en-US" sz="3600" strike="noStrike" noProof="1" dirty="0"/>
            </a:br>
            <a:r>
              <a:rPr lang="zh-CN" altLang="en-US" sz="3600" dirty="0">
                <a:sym typeface="+mn-ea"/>
              </a:rPr>
              <a:t>Yin </a:t>
            </a:r>
            <a:r>
              <a:rPr lang="en-US" altLang="zh-CN" sz="3600" dirty="0">
                <a:sym typeface="+mn-ea"/>
              </a:rPr>
              <a:t>D</a:t>
            </a:r>
            <a:r>
              <a:rPr lang="zh-CN" altLang="en-US" sz="3600" dirty="0">
                <a:sym typeface="+mn-ea"/>
              </a:rPr>
              <a:t>eficiency </a:t>
            </a:r>
            <a:r>
              <a:rPr lang="en-US" altLang="zh-CN" sz="3600" dirty="0">
                <a:sym typeface="+mn-ea"/>
              </a:rPr>
              <a:t>S</a:t>
            </a:r>
            <a:r>
              <a:rPr lang="zh-CN" altLang="en-US" sz="3600" dirty="0">
                <a:sym typeface="+mn-ea"/>
              </a:rPr>
              <a:t>yndrome of </a:t>
            </a:r>
            <a:r>
              <a:rPr lang="en-US" altLang="zh-CN" sz="3600" dirty="0">
                <a:sym typeface="+mn-ea"/>
              </a:rPr>
              <a:t>L</a:t>
            </a:r>
            <a:r>
              <a:rPr lang="zh-CN" altLang="en-US" sz="3600" dirty="0">
                <a:sym typeface="+mn-ea"/>
              </a:rPr>
              <a:t>iver and </a:t>
            </a:r>
            <a:r>
              <a:rPr lang="en-US" altLang="zh-CN" sz="3600" dirty="0">
                <a:sym typeface="+mn-ea"/>
              </a:rPr>
              <a:t>K</a:t>
            </a:r>
            <a:r>
              <a:rPr lang="zh-CN" altLang="en-US" sz="3600" dirty="0">
                <a:sym typeface="+mn-ea"/>
              </a:rPr>
              <a:t>idney</a:t>
            </a:r>
            <a:endParaRPr lang="zh-CN" altLang="en-US" sz="3600" strike="noStrike" noProof="1" dirty="0"/>
          </a:p>
        </p:txBody>
      </p:sp>
      <p:sp>
        <p:nvSpPr>
          <p:cNvPr id="12291" name="文本占位符 12290"/>
          <p:cNvSpPr>
            <a:spLocks noGrp="1"/>
          </p:cNvSpPr>
          <p:nvPr>
            <p:ph idx="1"/>
          </p:nvPr>
        </p:nvSpPr>
        <p:spPr>
          <a:xfrm>
            <a:off x="335280" y="764540"/>
            <a:ext cx="11229340" cy="5847715"/>
          </a:xfrm>
        </p:spPr>
        <p:txBody>
          <a:bodyPr>
            <a:normAutofit fontScale="70000"/>
          </a:bodyPr>
          <a:p>
            <a:pPr fontAlgn="base"/>
            <a:endParaRPr lang="en-US" altLang="zh-CN" strike="noStrike" noProof="1" dirty="0"/>
          </a:p>
          <a:p>
            <a:pPr marL="0" indent="0" fontAlgn="base">
              <a:buNone/>
            </a:pPr>
            <a:r>
              <a:rPr lang="en-US" altLang="zh-CN" sz="2000" strike="noStrike" noProof="1" dirty="0"/>
              <a:t>   </a:t>
            </a:r>
            <a:r>
              <a:rPr lang="zh-CN" altLang="en-US" sz="2000" strike="noStrike" noProof="1" dirty="0">
                <a:solidFill>
                  <a:schemeClr val="tx1"/>
                </a:solidFill>
              </a:rPr>
              <a:t>症见腹胀肢肿，腹大，青筋暴露，四肢消瘦，短气喘促，低热盗汗，五心烦热，纳呆厌食，潮热或手足心热，烦躁不眠，甚则神昏谵语，齿衄鼻衄，或二便下血，舌红少苔，脉细数无力。</a:t>
            </a:r>
            <a:endParaRPr lang="zh-CN" altLang="en-US" sz="2000" strike="noStrike" noProof="1" dirty="0">
              <a:solidFill>
                <a:schemeClr val="tx1"/>
              </a:solidFill>
            </a:endParaRPr>
          </a:p>
          <a:p>
            <a:pPr marL="0" indent="0" fontAlgn="base">
              <a:buNone/>
            </a:pPr>
            <a:r>
              <a:rPr lang="en-US" altLang="zh-CN" dirty="0">
                <a:latin typeface="Times New Roman" panose="02020603050405020304" charset="0"/>
                <a:cs typeface="Times New Roman" panose="02020603050405020304" charset="0"/>
                <a:sym typeface="+mn-ea"/>
              </a:rPr>
              <a:t>  </a:t>
            </a:r>
            <a:r>
              <a:rPr dirty="0">
                <a:latin typeface="Times New Roman" panose="02020603050405020304" charset="0"/>
                <a:cs typeface="Times New Roman" panose="02020603050405020304" charset="0"/>
                <a:sym typeface="+mn-ea"/>
              </a:rPr>
              <a:t>Symptoms include abdominal distension, limb edema, enlarged abdomen, prominent superficial veins, emaciation of the limbs, shortness of breath, low fever, night sweats, heat sensation in the palms, soles, and chest, anorexia, tidal fever or warmth in the palms and soles, agitation and insomnia, and in severe cases, confusion and delirium, gingival bleeding or epistaxis, or blood in the stool or urine, red tongue with scanty fur, and a thin, rapid, and weak pulse.</a:t>
            </a:r>
            <a:r>
              <a:rPr lang="zh-CN" altLang="en-US" dirty="0">
                <a:solidFill>
                  <a:schemeClr val="tx1"/>
                </a:solidFill>
                <a:latin typeface="Times New Roman" panose="02020603050405020304" charset="0"/>
                <a:cs typeface="Times New Roman" panose="02020603050405020304" charset="0"/>
                <a:sym typeface="+mn-ea"/>
              </a:rPr>
              <a:t> </a:t>
            </a:r>
            <a:r>
              <a:rPr lang="en-US" altLang="zh-CN" dirty="0">
                <a:solidFill>
                  <a:schemeClr val="tx1"/>
                </a:solidFill>
                <a:latin typeface="Times New Roman" panose="02020603050405020304" charset="0"/>
                <a:cs typeface="Times New Roman" panose="02020603050405020304" charset="0"/>
                <a:sym typeface="+mn-ea"/>
              </a:rPr>
              <a:t>  </a:t>
            </a:r>
            <a:endParaRPr lang="zh-CN" altLang="en-US" sz="2000" strike="noStrike" noProof="1" dirty="0">
              <a:solidFill>
                <a:schemeClr val="tx1"/>
              </a:solidFill>
            </a:endParaRPr>
          </a:p>
          <a:p>
            <a:pPr marL="0" indent="0" fontAlgn="base">
              <a:buNone/>
            </a:pPr>
            <a:r>
              <a:rPr lang="zh-CN" altLang="en-US" sz="2000" strike="noStrike" noProof="1" dirty="0">
                <a:solidFill>
                  <a:schemeClr val="tx1"/>
                </a:solidFill>
              </a:rPr>
              <a:t> </a:t>
            </a:r>
            <a:r>
              <a:rPr lang="en-US" altLang="zh-CN" sz="2000" strike="noStrike" noProof="1" dirty="0">
                <a:solidFill>
                  <a:schemeClr val="tx1"/>
                </a:solidFill>
              </a:rPr>
              <a:t> </a:t>
            </a:r>
            <a:r>
              <a:rPr lang="en-US" altLang="zh-CN" sz="2000" b="1" strike="noStrike" noProof="1" dirty="0">
                <a:solidFill>
                  <a:schemeClr val="tx1"/>
                </a:solidFill>
              </a:rPr>
              <a:t> </a:t>
            </a:r>
            <a:r>
              <a:rPr lang="zh-CN" altLang="en-US" b="1" dirty="0">
                <a:solidFill>
                  <a:schemeClr val="tx1"/>
                </a:solidFill>
                <a:sym typeface="+mn-ea"/>
              </a:rPr>
              <a:t>治法：</a:t>
            </a:r>
            <a:r>
              <a:rPr lang="zh-CN" altLang="en-US" dirty="0">
                <a:solidFill>
                  <a:schemeClr val="tx1"/>
                </a:solidFill>
                <a:sym typeface="+mn-ea"/>
              </a:rPr>
              <a:t>滋养肝肾，化瘀消癥。</a:t>
            </a:r>
            <a:endParaRPr lang="zh-CN" altLang="en-US" dirty="0">
              <a:solidFill>
                <a:schemeClr val="tx1"/>
              </a:solidFill>
              <a:sym typeface="+mn-ea"/>
            </a:endParaRPr>
          </a:p>
          <a:p>
            <a:pPr marL="0" indent="0" fontAlgn="base">
              <a:buNone/>
            </a:pPr>
            <a:r>
              <a:rPr lang="en-US" b="1" dirty="0">
                <a:solidFill>
                  <a:schemeClr val="tx1"/>
                </a:solidFill>
                <a:latin typeface="Times New Roman" panose="02020603050405020304" charset="0"/>
                <a:cs typeface="Times New Roman" panose="02020603050405020304" charset="0"/>
                <a:sym typeface="+mn-ea"/>
              </a:rPr>
              <a:t>     </a:t>
            </a:r>
            <a:r>
              <a:rPr b="1" dirty="0">
                <a:solidFill>
                  <a:schemeClr val="tx1"/>
                </a:solidFill>
                <a:latin typeface="Times New Roman" panose="02020603050405020304" charset="0"/>
                <a:cs typeface="Times New Roman" panose="02020603050405020304" charset="0"/>
                <a:sym typeface="+mn-ea"/>
              </a:rPr>
              <a:t>Treatment:</a:t>
            </a:r>
            <a:r>
              <a:rPr dirty="0">
                <a:solidFill>
                  <a:schemeClr val="tx1"/>
                </a:solidFill>
                <a:latin typeface="Times New Roman" panose="02020603050405020304" charset="0"/>
                <a:cs typeface="Times New Roman" panose="02020603050405020304" charset="0"/>
                <a:sym typeface="+mn-ea"/>
              </a:rPr>
              <a:t> Nourishing liver and kidney, removing blood stasis and eliminating disease.</a:t>
            </a:r>
            <a:endParaRPr lang="zh-CN" altLang="en-US" strike="noStrike" noProof="1" dirty="0">
              <a:solidFill>
                <a:schemeClr val="tx1"/>
              </a:solidFill>
            </a:endParaRPr>
          </a:p>
          <a:p>
            <a:pPr marL="0" indent="0" fontAlgn="base">
              <a:buNone/>
            </a:pPr>
            <a:r>
              <a:rPr lang="en-US" altLang="zh-CN" dirty="0">
                <a:solidFill>
                  <a:schemeClr val="tx1"/>
                </a:solidFill>
                <a:sym typeface="+mn-ea"/>
              </a:rPr>
              <a:t> </a:t>
            </a:r>
            <a:r>
              <a:rPr lang="en-US" altLang="zh-CN" b="1" dirty="0">
                <a:solidFill>
                  <a:schemeClr val="tx1"/>
                </a:solidFill>
                <a:sym typeface="+mn-ea"/>
              </a:rPr>
              <a:t>  </a:t>
            </a:r>
            <a:r>
              <a:rPr lang="zh-CN" altLang="en-US" b="1" dirty="0">
                <a:solidFill>
                  <a:schemeClr val="tx1"/>
                </a:solidFill>
                <a:sym typeface="+mn-ea"/>
              </a:rPr>
              <a:t>主方：</a:t>
            </a:r>
            <a:r>
              <a:rPr lang="zh-CN" altLang="en-US" dirty="0">
                <a:solidFill>
                  <a:schemeClr val="tx1"/>
                </a:solidFill>
                <a:sym typeface="+mn-ea"/>
              </a:rPr>
              <a:t>一贯煎和六味地黄汤加减。</a:t>
            </a:r>
            <a:endParaRPr lang="zh-CN" altLang="en-US" dirty="0">
              <a:solidFill>
                <a:schemeClr val="tx1"/>
              </a:solidFill>
              <a:sym typeface="+mn-ea"/>
            </a:endParaRPr>
          </a:p>
          <a:p>
            <a:pPr marL="0" indent="0" fontAlgn="base">
              <a:buNone/>
            </a:pPr>
            <a:r>
              <a:rPr lang="en-US" b="1" dirty="0">
                <a:solidFill>
                  <a:schemeClr val="tx1"/>
                </a:solidFill>
                <a:latin typeface="Times New Roman" panose="02020603050405020304" charset="0"/>
                <a:cs typeface="Times New Roman" panose="02020603050405020304" charset="0"/>
                <a:sym typeface="+mn-ea"/>
              </a:rPr>
              <a:t>     </a:t>
            </a:r>
            <a:r>
              <a:rPr b="1" dirty="0">
                <a:solidFill>
                  <a:schemeClr val="tx1"/>
                </a:solidFill>
                <a:latin typeface="Times New Roman" panose="02020603050405020304" charset="0"/>
                <a:cs typeface="Times New Roman" panose="02020603050405020304" charset="0"/>
                <a:sym typeface="+mn-ea"/>
              </a:rPr>
              <a:t>The main formula:</a:t>
            </a:r>
            <a:r>
              <a:rPr dirty="0">
                <a:solidFill>
                  <a:schemeClr val="tx1"/>
                </a:solidFill>
                <a:latin typeface="Times New Roman" panose="02020603050405020304" charset="0"/>
                <a:cs typeface="Times New Roman" panose="02020603050405020304" charset="0"/>
                <a:sym typeface="+mn-ea"/>
              </a:rPr>
              <a:t> modified  All-Along Decoction and Liuwei Dihuang Decoction.</a:t>
            </a:r>
            <a:endParaRPr dirty="0">
              <a:solidFill>
                <a:schemeClr val="tx1"/>
              </a:solidFill>
              <a:latin typeface="Times New Roman" panose="02020603050405020304" charset="0"/>
              <a:cs typeface="Times New Roman" panose="02020603050405020304" charset="0"/>
              <a:sym typeface="+mn-ea"/>
            </a:endParaRPr>
          </a:p>
          <a:p>
            <a:pPr marL="0" indent="0" fontAlgn="base">
              <a:buNone/>
            </a:pPr>
            <a:r>
              <a:rPr lang="en-US" altLang="zh-CN" dirty="0">
                <a:solidFill>
                  <a:schemeClr val="tx1"/>
                </a:solidFill>
                <a:sym typeface="+mn-ea"/>
              </a:rPr>
              <a:t>  </a:t>
            </a:r>
            <a:r>
              <a:rPr lang="en-US" altLang="zh-CN" b="1" dirty="0">
                <a:solidFill>
                  <a:schemeClr val="tx1"/>
                </a:solidFill>
                <a:sym typeface="+mn-ea"/>
              </a:rPr>
              <a:t> </a:t>
            </a:r>
            <a:r>
              <a:rPr lang="zh-CN" altLang="en-US" b="1" dirty="0">
                <a:solidFill>
                  <a:schemeClr val="tx1"/>
                </a:solidFill>
                <a:sym typeface="+mn-ea"/>
              </a:rPr>
              <a:t>常用药：</a:t>
            </a:r>
            <a:r>
              <a:rPr lang="zh-CN" altLang="en-US" dirty="0">
                <a:solidFill>
                  <a:schemeClr val="tx1"/>
                </a:solidFill>
                <a:sym typeface="+mn-ea"/>
              </a:rPr>
              <a:t>生地黄、麦冬、沙参、枸杞子、五味子、当归、佛手、女贞子、山茱萸、西洋参、八月札、七叶一枝花、半枝莲、龟板、鳖甲、穿山甲、甘草等。</a:t>
            </a:r>
            <a:endParaRPr lang="zh-CN" altLang="en-US" dirty="0">
              <a:solidFill>
                <a:schemeClr val="tx1"/>
              </a:solidFill>
              <a:sym typeface="+mn-ea"/>
            </a:endParaRPr>
          </a:p>
          <a:p>
            <a:pPr marL="0" indent="0" fontAlgn="base">
              <a:buNone/>
            </a:pPr>
            <a:r>
              <a:rPr lang="zh-CN" altLang="en-US" dirty="0">
                <a:solidFill>
                  <a:schemeClr val="tx1"/>
                </a:solidFill>
                <a:sym typeface="+mn-ea"/>
              </a:rPr>
              <a:t> </a:t>
            </a:r>
            <a:r>
              <a:rPr lang="en-US" altLang="zh-CN" dirty="0">
                <a:solidFill>
                  <a:schemeClr val="tx1"/>
                </a:solidFill>
                <a:sym typeface="+mn-ea"/>
              </a:rPr>
              <a:t>  </a:t>
            </a:r>
            <a:r>
              <a:rPr b="1" dirty="0">
                <a:solidFill>
                  <a:schemeClr val="tx1"/>
                </a:solidFill>
                <a:latin typeface="Times New Roman" panose="02020603050405020304" charset="0"/>
                <a:cs typeface="Times New Roman" panose="02020603050405020304" charset="0"/>
                <a:sym typeface="+mn-ea"/>
              </a:rPr>
              <a:t>Common</a:t>
            </a:r>
            <a:r>
              <a:rPr lang="en-US" b="1" dirty="0">
                <a:solidFill>
                  <a:schemeClr val="tx1"/>
                </a:solidFill>
                <a:latin typeface="Times New Roman" panose="02020603050405020304" charset="0"/>
                <a:cs typeface="Times New Roman" panose="02020603050405020304" charset="0"/>
                <a:sym typeface="+mn-ea"/>
              </a:rPr>
              <a:t> medicinal</a:t>
            </a:r>
            <a:r>
              <a:rPr b="1" dirty="0">
                <a:solidFill>
                  <a:schemeClr val="tx1"/>
                </a:solidFill>
                <a:latin typeface="Times New Roman" panose="02020603050405020304" charset="0"/>
                <a:cs typeface="Times New Roman" panose="02020603050405020304" charset="0"/>
                <a:sym typeface="+mn-ea"/>
              </a:rPr>
              <a:t> herbs: </a:t>
            </a:r>
            <a:r>
              <a:rPr dirty="0">
                <a:solidFill>
                  <a:schemeClr val="tx1"/>
                </a:solidFill>
                <a:latin typeface="Times New Roman" panose="02020603050405020304" charset="0"/>
                <a:cs typeface="Times New Roman" panose="02020603050405020304" charset="0"/>
                <a:sym typeface="+mn-ea"/>
              </a:rPr>
              <a:t>raw rehmannia, Ophiopogon japonicus, Adenophora root, Chinese wolfberry fruit, Schisandra chinensis, Dong Quai, Foshou, Fructus Ligustri Lucidi, Cornus officinalis, American ginseng, Fructus Hoveniae, Qiye Yizhihua, Scutellaria barbata, tortoise shell, pangolin scales, licorice, etc.</a:t>
            </a:r>
            <a:endParaRPr dirty="0">
              <a:solidFill>
                <a:schemeClr val="tx1"/>
              </a:solidFill>
              <a:latin typeface="Times New Roman" panose="02020603050405020304" charset="0"/>
              <a:cs typeface="Times New Roman" panose="02020603050405020304" charset="0"/>
              <a:sym typeface="+mn-ea"/>
            </a:endParaRPr>
          </a:p>
          <a:p>
            <a:pPr marL="0" indent="0" fontAlgn="base">
              <a:buNone/>
            </a:pPr>
            <a:endParaRPr lang="zh-CN" altLang="en-US" sz="2000" strike="noStrike" noProof="1" dirty="0">
              <a:solidFill>
                <a:schemeClr val="tx1"/>
              </a:solidFill>
            </a:endParaRPr>
          </a:p>
          <a:p>
            <a:pPr marL="0" indent="0" fontAlgn="base">
              <a:buNone/>
            </a:pPr>
            <a:endParaRPr lang="zh-CN" altLang="en-US" sz="2000" strike="noStrike" noProof="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noRot="1"/>
          </p:cNvSpPr>
          <p:nvPr>
            <p:ph type="title"/>
          </p:nvPr>
        </p:nvSpPr>
        <p:spPr>
          <a:xfrm>
            <a:off x="479523" y="260420"/>
            <a:ext cx="10969709" cy="705600"/>
          </a:xfrm>
        </p:spPr>
        <p:txBody>
          <a:bodyPr anchor="ctr">
            <a:normAutofit fontScale="90000"/>
          </a:bodyPr>
          <a:p>
            <a:pPr fontAlgn="base"/>
            <a:r>
              <a:rPr lang="zh-CN" altLang="en-US" sz="3600" strike="noStrike" noProof="1" dirty="0"/>
              <a:t>湿热毒蕴证</a:t>
            </a:r>
            <a:br>
              <a:rPr lang="zh-CN" altLang="en-US" sz="3600" strike="noStrike" noProof="1" dirty="0"/>
            </a:br>
            <a:r>
              <a:rPr lang="en-US" altLang="zh-CN" sz="3600" dirty="0">
                <a:sym typeface="+mn-ea"/>
              </a:rPr>
              <a:t>D</a:t>
            </a:r>
            <a:r>
              <a:rPr lang="zh-CN" altLang="en-US" sz="3600" dirty="0">
                <a:sym typeface="+mn-ea"/>
              </a:rPr>
              <a:t>amp-heat with </a:t>
            </a:r>
            <a:r>
              <a:rPr lang="en-US" altLang="zh-CN" sz="3600" dirty="0">
                <a:sym typeface="+mn-ea"/>
              </a:rPr>
              <a:t>E</a:t>
            </a:r>
            <a:r>
              <a:rPr lang="zh-CN" altLang="en-US" sz="3600" dirty="0">
                <a:sym typeface="+mn-ea"/>
              </a:rPr>
              <a:t>xuberance of </a:t>
            </a:r>
            <a:r>
              <a:rPr lang="en-US" altLang="zh-CN" sz="3600" dirty="0">
                <a:sym typeface="+mn-ea"/>
              </a:rPr>
              <a:t>V</a:t>
            </a:r>
            <a:r>
              <a:rPr lang="zh-CN" altLang="en-US" sz="3600" dirty="0">
                <a:sym typeface="+mn-ea"/>
              </a:rPr>
              <a:t>irulence</a:t>
            </a:r>
            <a:endParaRPr lang="zh-CN" altLang="en-US" sz="3600" strike="noStrike" noProof="1" dirty="0"/>
          </a:p>
        </p:txBody>
      </p:sp>
      <p:sp>
        <p:nvSpPr>
          <p:cNvPr id="13315" name="文本占位符 13314"/>
          <p:cNvSpPr>
            <a:spLocks noGrp="1"/>
          </p:cNvSpPr>
          <p:nvPr>
            <p:ph idx="1"/>
          </p:nvPr>
        </p:nvSpPr>
        <p:spPr>
          <a:xfrm>
            <a:off x="479425" y="1094740"/>
            <a:ext cx="10969625" cy="5763260"/>
          </a:xfrm>
        </p:spPr>
        <p:txBody>
          <a:bodyPr>
            <a:normAutofit fontScale="70000"/>
          </a:bodyPr>
          <a:p>
            <a:pPr fontAlgn="base"/>
            <a:endParaRPr lang="en-US" altLang="zh-CN" strike="noStrike" noProof="1" dirty="0"/>
          </a:p>
          <a:p>
            <a:pPr marL="0" indent="0" fontAlgn="base">
              <a:buNone/>
            </a:pPr>
            <a:r>
              <a:rPr lang="en-US" altLang="zh-CN" sz="2000" strike="noStrike" noProof="1" dirty="0"/>
              <a:t>   </a:t>
            </a:r>
            <a:r>
              <a:rPr lang="zh-CN" altLang="en-US" sz="2000" strike="noStrike" noProof="1" dirty="0">
                <a:solidFill>
                  <a:schemeClr val="tx1"/>
                </a:solidFill>
              </a:rPr>
              <a:t>症见右胁胀满，疼痛拒按，发热，口苦或口臭，身黄目黄，小便黄，黄如橘色或烟灰，腹水或胸水，恶心呕吐，大便秘结或黏腻不爽，舌质红，苔黄腻，脉滑数。</a:t>
            </a:r>
            <a:endParaRPr lang="zh-CN" altLang="en-US" sz="2000" strike="noStrike" noProof="1" dirty="0">
              <a:solidFill>
                <a:schemeClr val="tx1"/>
              </a:solidFill>
            </a:endParaRPr>
          </a:p>
          <a:p>
            <a:pPr marL="0" indent="0" fontAlgn="base">
              <a:buNone/>
            </a:pPr>
            <a:r>
              <a:rPr lang="en-US" altLang="zh-CN" dirty="0">
                <a:latin typeface="Times New Roman" panose="02020603050405020304" charset="0"/>
                <a:cs typeface="Times New Roman" panose="02020603050405020304" charset="0"/>
                <a:sym typeface="+mn-ea"/>
              </a:rPr>
              <a:t>   </a:t>
            </a:r>
            <a:r>
              <a:rPr dirty="0">
                <a:latin typeface="Times New Roman" panose="02020603050405020304" charset="0"/>
                <a:cs typeface="Times New Roman" panose="02020603050405020304" charset="0"/>
                <a:sym typeface="+mn-ea"/>
              </a:rPr>
              <a:t>Symptoms include fullness and distension in the right flank, pain that worsens with pressure, fever, bitter taste in the mouth or bad breath, yellow coloration of the body and eyes, yellow urine resembling the color of orange or soot, ascites or pleural fluid, nausea and vomiting, constipation or sticky stool, red tongue, yellow and greasy tongue coating, and a slippery and rapid pulse.</a:t>
            </a:r>
            <a:endParaRPr strike="noStrike" noProof="1" dirty="0">
              <a:latin typeface="Times New Roman" panose="02020603050405020304" charset="0"/>
              <a:cs typeface="Times New Roman" panose="02020603050405020304" charset="0"/>
            </a:endParaRPr>
          </a:p>
          <a:p>
            <a:pPr marL="0" indent="0" fontAlgn="base">
              <a:buNone/>
            </a:pPr>
            <a:r>
              <a:rPr lang="en-US" altLang="zh-CN" dirty="0">
                <a:solidFill>
                  <a:schemeClr val="tx1"/>
                </a:solidFill>
                <a:sym typeface="+mn-ea"/>
              </a:rPr>
              <a:t>  </a:t>
            </a:r>
            <a:r>
              <a:rPr lang="en-US" altLang="zh-CN" b="1" dirty="0">
                <a:solidFill>
                  <a:schemeClr val="tx1"/>
                </a:solidFill>
                <a:sym typeface="+mn-ea"/>
              </a:rPr>
              <a:t> </a:t>
            </a:r>
            <a:r>
              <a:rPr lang="zh-CN" altLang="en-US" b="1" dirty="0">
                <a:solidFill>
                  <a:schemeClr val="tx1"/>
                </a:solidFill>
                <a:sym typeface="+mn-ea"/>
              </a:rPr>
              <a:t>治法：</a:t>
            </a:r>
            <a:r>
              <a:rPr lang="zh-CN" altLang="en-US" dirty="0">
                <a:solidFill>
                  <a:schemeClr val="tx1"/>
                </a:solidFill>
                <a:sym typeface="+mn-ea"/>
              </a:rPr>
              <a:t>清热利湿、解毒消癥。</a:t>
            </a:r>
            <a:endParaRPr lang="zh-CN" altLang="en-US" dirty="0">
              <a:solidFill>
                <a:schemeClr val="tx1"/>
              </a:solidFill>
              <a:sym typeface="+mn-ea"/>
            </a:endParaRPr>
          </a:p>
          <a:p>
            <a:pPr marL="0" indent="0" fontAlgn="base">
              <a:buNone/>
            </a:pPr>
            <a:r>
              <a:rPr lang="en-US" dirty="0">
                <a:solidFill>
                  <a:schemeClr val="tx1"/>
                </a:solidFill>
                <a:latin typeface="Times New Roman" panose="02020603050405020304" charset="0"/>
                <a:cs typeface="Times New Roman" panose="02020603050405020304" charset="0"/>
                <a:sym typeface="+mn-ea"/>
              </a:rPr>
              <a:t>    </a:t>
            </a:r>
            <a:r>
              <a:rPr lang="en-US" b="1" dirty="0">
                <a:solidFill>
                  <a:schemeClr val="tx1"/>
                </a:solidFill>
                <a:latin typeface="Times New Roman" panose="02020603050405020304" charset="0"/>
                <a:cs typeface="Times New Roman" panose="02020603050405020304" charset="0"/>
                <a:sym typeface="+mn-ea"/>
              </a:rPr>
              <a:t> </a:t>
            </a:r>
            <a:r>
              <a:rPr b="1" dirty="0">
                <a:solidFill>
                  <a:schemeClr val="tx1"/>
                </a:solidFill>
                <a:latin typeface="Times New Roman" panose="02020603050405020304" charset="0"/>
                <a:cs typeface="Times New Roman" panose="02020603050405020304" charset="0"/>
                <a:sym typeface="+mn-ea"/>
              </a:rPr>
              <a:t>Treatment: </a:t>
            </a:r>
            <a:r>
              <a:rPr dirty="0">
                <a:solidFill>
                  <a:schemeClr val="tx1"/>
                </a:solidFill>
                <a:latin typeface="Times New Roman" panose="02020603050405020304" charset="0"/>
                <a:cs typeface="Times New Roman" panose="02020603050405020304" charset="0"/>
                <a:sym typeface="+mn-ea"/>
              </a:rPr>
              <a:t>clearing heat and dampness, detoxifying and eliminating disease.</a:t>
            </a:r>
            <a:endParaRPr lang="zh-CN" altLang="en-US" strike="noStrike" noProof="1" dirty="0">
              <a:solidFill>
                <a:schemeClr val="tx1"/>
              </a:solidFill>
              <a:sym typeface="+mn-ea"/>
            </a:endParaRPr>
          </a:p>
          <a:p>
            <a:pPr marL="0" indent="0" fontAlgn="base">
              <a:buNone/>
            </a:pPr>
            <a:r>
              <a:rPr lang="en-US" altLang="zh-CN" dirty="0">
                <a:solidFill>
                  <a:schemeClr val="tx1"/>
                </a:solidFill>
                <a:sym typeface="+mn-ea"/>
              </a:rPr>
              <a:t>   </a:t>
            </a:r>
            <a:r>
              <a:rPr lang="zh-CN" altLang="en-US" b="1" dirty="0">
                <a:solidFill>
                  <a:schemeClr val="tx1"/>
                </a:solidFill>
                <a:sym typeface="+mn-ea"/>
              </a:rPr>
              <a:t>主方：</a:t>
            </a:r>
            <a:r>
              <a:rPr lang="zh-CN" altLang="en-US" dirty="0">
                <a:solidFill>
                  <a:schemeClr val="tx1"/>
                </a:solidFill>
                <a:sym typeface="+mn-ea"/>
              </a:rPr>
              <a:t>茵陈蒿汤合五苓散加减。</a:t>
            </a:r>
            <a:endParaRPr lang="zh-CN" altLang="en-US" dirty="0">
              <a:solidFill>
                <a:schemeClr val="tx1"/>
              </a:solidFill>
              <a:sym typeface="+mn-ea"/>
            </a:endParaRPr>
          </a:p>
          <a:p>
            <a:pPr marL="0" indent="0" fontAlgn="base">
              <a:buNone/>
            </a:pPr>
            <a:r>
              <a:rPr lang="en-US" dirty="0">
                <a:solidFill>
                  <a:schemeClr val="tx1"/>
                </a:solidFill>
                <a:latin typeface="Times New Roman" panose="02020603050405020304" charset="0"/>
                <a:cs typeface="Times New Roman" panose="02020603050405020304" charset="0"/>
                <a:sym typeface="+mn-ea"/>
              </a:rPr>
              <a:t> </a:t>
            </a:r>
            <a:r>
              <a:rPr lang="en-US" b="1" dirty="0">
                <a:solidFill>
                  <a:schemeClr val="tx1"/>
                </a:solidFill>
                <a:latin typeface="Times New Roman" panose="02020603050405020304" charset="0"/>
                <a:cs typeface="Times New Roman" panose="02020603050405020304" charset="0"/>
                <a:sym typeface="+mn-ea"/>
              </a:rPr>
              <a:t>    </a:t>
            </a:r>
            <a:r>
              <a:rPr b="1" dirty="0">
                <a:solidFill>
                  <a:schemeClr val="tx1"/>
                </a:solidFill>
                <a:latin typeface="Times New Roman" panose="02020603050405020304" charset="0"/>
                <a:cs typeface="Times New Roman" panose="02020603050405020304" charset="0"/>
                <a:sym typeface="+mn-ea"/>
              </a:rPr>
              <a:t>Main prescription: </a:t>
            </a:r>
            <a:r>
              <a:rPr dirty="0">
                <a:solidFill>
                  <a:schemeClr val="tx1"/>
                </a:solidFill>
                <a:latin typeface="Times New Roman" panose="02020603050405020304" charset="0"/>
                <a:cs typeface="Times New Roman" panose="02020603050405020304" charset="0"/>
                <a:sym typeface="+mn-ea"/>
              </a:rPr>
              <a:t>modified</a:t>
            </a:r>
            <a:r>
              <a:rPr lang="en-US" dirty="0">
                <a:solidFill>
                  <a:schemeClr val="tx1"/>
                </a:solidFill>
                <a:latin typeface="Times New Roman" panose="02020603050405020304" charset="0"/>
                <a:cs typeface="Times New Roman" panose="02020603050405020304" charset="0"/>
                <a:sym typeface="+mn-ea"/>
              </a:rPr>
              <a:t> </a:t>
            </a:r>
            <a:r>
              <a:rPr dirty="0">
                <a:solidFill>
                  <a:schemeClr val="tx1"/>
                </a:solidFill>
                <a:latin typeface="Times New Roman" panose="02020603050405020304" charset="0"/>
                <a:cs typeface="Times New Roman" panose="02020603050405020304" charset="0"/>
                <a:sym typeface="+mn-ea"/>
              </a:rPr>
              <a:t>Yinchenhao decoction combined with Wuling powder.</a:t>
            </a:r>
            <a:endParaRPr dirty="0">
              <a:solidFill>
                <a:schemeClr val="tx1"/>
              </a:solidFill>
              <a:latin typeface="Times New Roman" panose="02020603050405020304" charset="0"/>
              <a:cs typeface="Times New Roman" panose="02020603050405020304" charset="0"/>
              <a:sym typeface="+mn-ea"/>
            </a:endParaRPr>
          </a:p>
          <a:p>
            <a:pPr marL="0" indent="0" fontAlgn="base">
              <a:buNone/>
            </a:pPr>
            <a:r>
              <a:rPr lang="en-US" altLang="zh-CN" b="1" dirty="0">
                <a:solidFill>
                  <a:schemeClr val="tx1"/>
                </a:solidFill>
                <a:sym typeface="+mn-ea"/>
              </a:rPr>
              <a:t>   </a:t>
            </a:r>
            <a:r>
              <a:rPr lang="zh-CN" altLang="en-US" b="1" dirty="0">
                <a:solidFill>
                  <a:schemeClr val="tx1"/>
                </a:solidFill>
                <a:sym typeface="+mn-ea"/>
              </a:rPr>
              <a:t>常用药：</a:t>
            </a:r>
            <a:r>
              <a:rPr lang="zh-CN" altLang="en-US" dirty="0">
                <a:solidFill>
                  <a:schemeClr val="tx1"/>
                </a:solidFill>
                <a:sym typeface="+mn-ea"/>
              </a:rPr>
              <a:t>茵陈蒿、大黄、栀子、猪苓、茯苓、白术、泽泻、白花蛇舌草、八月札、半枝莲、赤芍、人工牛黄、穿山甲等。</a:t>
            </a:r>
            <a:r>
              <a:rPr dirty="0">
                <a:solidFill>
                  <a:schemeClr val="tx1"/>
                </a:solidFill>
                <a:latin typeface="Times New Roman" panose="02020603050405020304" charset="0"/>
                <a:cs typeface="Times New Roman" panose="02020603050405020304" charset="0"/>
                <a:sym typeface="+mn-ea"/>
              </a:rPr>
              <a:t> Common</a:t>
            </a:r>
            <a:r>
              <a:rPr lang="en-US" dirty="0">
                <a:solidFill>
                  <a:schemeClr val="tx1"/>
                </a:solidFill>
                <a:latin typeface="Times New Roman" panose="02020603050405020304" charset="0"/>
                <a:cs typeface="Times New Roman" panose="02020603050405020304" charset="0"/>
                <a:sym typeface="+mn-ea"/>
              </a:rPr>
              <a:t> medicinal</a:t>
            </a:r>
            <a:r>
              <a:rPr dirty="0">
                <a:solidFill>
                  <a:schemeClr val="tx1"/>
                </a:solidFill>
                <a:latin typeface="Times New Roman" panose="02020603050405020304" charset="0"/>
                <a:cs typeface="Times New Roman" panose="02020603050405020304" charset="0"/>
                <a:sym typeface="+mn-ea"/>
              </a:rPr>
              <a:t> herbs:</a:t>
            </a:r>
            <a:r>
              <a:rPr lang="en-US" dirty="0">
                <a:solidFill>
                  <a:schemeClr val="tx1"/>
                </a:solidFill>
                <a:latin typeface="Times New Roman" panose="02020603050405020304" charset="0"/>
                <a:cs typeface="Times New Roman" panose="02020603050405020304" charset="0"/>
                <a:sym typeface="+mn-ea"/>
              </a:rPr>
              <a:t> </a:t>
            </a:r>
            <a:r>
              <a:rPr dirty="0">
                <a:solidFill>
                  <a:schemeClr val="tx1"/>
                </a:solidFill>
                <a:latin typeface="Times New Roman" panose="02020603050405020304" charset="0"/>
                <a:cs typeface="Times New Roman" panose="02020603050405020304" charset="0"/>
                <a:sym typeface="+mn-ea"/>
              </a:rPr>
              <a:t>Yinchenhao</a:t>
            </a:r>
            <a:r>
              <a:rPr lang="en-US" dirty="0">
                <a:solidFill>
                  <a:schemeClr val="tx1"/>
                </a:solidFill>
                <a:latin typeface="Times New Roman" panose="02020603050405020304" charset="0"/>
                <a:cs typeface="Times New Roman" panose="02020603050405020304" charset="0"/>
                <a:sym typeface="+mn-ea"/>
              </a:rPr>
              <a:t>,</a:t>
            </a:r>
            <a:r>
              <a:rPr lang="zh-CN" altLang="en-US" dirty="0">
                <a:solidFill>
                  <a:schemeClr val="tx1"/>
                </a:solidFill>
                <a:latin typeface="Times New Roman" panose="02020603050405020304" charset="0"/>
                <a:cs typeface="Times New Roman" panose="02020603050405020304" charset="0"/>
                <a:sym typeface="+mn-ea"/>
              </a:rPr>
              <a:t> rheum、Fructus Gardeniae、 Polyporus、Poria cocos、Atractylodes、rhizoma alismatis、Hedyotis diffusa、akebia fruit、Sculellaria barbata</a:t>
            </a:r>
            <a:r>
              <a:rPr lang="en-US" altLang="zh-CN" dirty="0">
                <a:solidFill>
                  <a:schemeClr val="tx1"/>
                </a:solidFill>
                <a:latin typeface="Times New Roman" panose="02020603050405020304" charset="0"/>
                <a:cs typeface="Times New Roman" panose="02020603050405020304" charset="0"/>
                <a:sym typeface="+mn-ea"/>
              </a:rPr>
              <a:t>,</a:t>
            </a:r>
            <a:r>
              <a:rPr lang="zh-CN" altLang="en-US" dirty="0">
                <a:solidFill>
                  <a:schemeClr val="tx1"/>
                </a:solidFill>
                <a:latin typeface="Times New Roman" panose="02020603050405020304" charset="0"/>
                <a:cs typeface="Times New Roman" panose="02020603050405020304" charset="0"/>
                <a:sym typeface="+mn-ea"/>
              </a:rPr>
              <a:t>Radix Paeoniae Rubra</a:t>
            </a:r>
            <a:r>
              <a:rPr lang="en-US" altLang="zh-CN" dirty="0">
                <a:solidFill>
                  <a:schemeClr val="tx1"/>
                </a:solidFill>
                <a:latin typeface="Times New Roman" panose="02020603050405020304" charset="0"/>
                <a:cs typeface="Times New Roman" panose="02020603050405020304" charset="0"/>
                <a:sym typeface="+mn-ea"/>
              </a:rPr>
              <a:t>,</a:t>
            </a:r>
            <a:r>
              <a:rPr lang="zh-CN" altLang="en-US" dirty="0">
                <a:solidFill>
                  <a:schemeClr val="tx1"/>
                </a:solidFill>
                <a:latin typeface="Times New Roman" panose="02020603050405020304" charset="0"/>
                <a:cs typeface="Times New Roman" panose="02020603050405020304" charset="0"/>
                <a:sym typeface="+mn-ea"/>
              </a:rPr>
              <a:t>artificial bezoar</a:t>
            </a:r>
            <a:r>
              <a:rPr lang="en-US" altLang="zh-CN" dirty="0">
                <a:solidFill>
                  <a:schemeClr val="tx1"/>
                </a:solidFill>
                <a:latin typeface="Times New Roman" panose="02020603050405020304" charset="0"/>
                <a:cs typeface="Times New Roman" panose="02020603050405020304" charset="0"/>
                <a:sym typeface="+mn-ea"/>
              </a:rPr>
              <a:t>, </a:t>
            </a:r>
            <a:r>
              <a:rPr lang="zh-CN" altLang="en-US" dirty="0">
                <a:solidFill>
                  <a:schemeClr val="tx1"/>
                </a:solidFill>
                <a:latin typeface="Times New Roman" panose="02020603050405020304" charset="0"/>
                <a:cs typeface="Times New Roman" panose="02020603050405020304" charset="0"/>
                <a:sym typeface="+mn-ea"/>
              </a:rPr>
              <a:t>Pangoli</a:t>
            </a:r>
            <a:r>
              <a:rPr lang="en-US" altLang="zh-CN" dirty="0">
                <a:solidFill>
                  <a:schemeClr val="tx1"/>
                </a:solidFill>
                <a:latin typeface="Times New Roman" panose="02020603050405020304" charset="0"/>
                <a:cs typeface="Times New Roman" panose="02020603050405020304" charset="0"/>
                <a:sym typeface="+mn-ea"/>
              </a:rPr>
              <a:t>n</a:t>
            </a:r>
            <a:r>
              <a:rPr dirty="0">
                <a:solidFill>
                  <a:schemeClr val="tx1"/>
                </a:solidFill>
                <a:latin typeface="Times New Roman" panose="02020603050405020304" charset="0"/>
                <a:cs typeface="Times New Roman" panose="02020603050405020304" charset="0"/>
                <a:sym typeface="+mn-ea"/>
              </a:rPr>
              <a:t>, etc.</a:t>
            </a:r>
            <a:endParaRPr dirty="0">
              <a:solidFill>
                <a:schemeClr val="tx1"/>
              </a:solidFill>
              <a:latin typeface="Times New Roman" panose="02020603050405020304" charset="0"/>
              <a:cs typeface="Times New Roman" panose="02020603050405020304" charset="0"/>
              <a:sym typeface="+mn-ea"/>
            </a:endParaRPr>
          </a:p>
          <a:p>
            <a:pPr marL="0" indent="0" fontAlgn="base">
              <a:buNone/>
            </a:pPr>
            <a:endParaRPr lang="zh-CN" altLang="en-US" strike="noStrike" noProof="1" dirty="0">
              <a:solidFill>
                <a:schemeClr val="tx1"/>
              </a:solidFill>
            </a:endParaRPr>
          </a:p>
          <a:p>
            <a:pPr marL="0" indent="0" fontAlgn="base">
              <a:buNone/>
            </a:pPr>
            <a:endParaRPr lang="zh-CN" altLang="en-US" sz="2000" strike="noStrike" noProof="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4337"/>
          <p:cNvSpPr>
            <a:spLocks noGrp="1" noRot="1"/>
          </p:cNvSpPr>
          <p:nvPr>
            <p:ph type="title"/>
          </p:nvPr>
        </p:nvSpPr>
        <p:spPr>
          <a:xfrm>
            <a:off x="551815" y="188595"/>
            <a:ext cx="11365230" cy="705485"/>
          </a:xfrm>
        </p:spPr>
        <p:txBody>
          <a:bodyPr anchor="ctr"/>
          <a:p>
            <a:pPr fontAlgn="base"/>
            <a:r>
              <a:rPr lang="zh-CN" altLang="en-US" sz="1800" strike="noStrike" noProof="1" dirty="0"/>
              <a:t>中医辨证施治</a:t>
            </a:r>
            <a:r>
              <a:rPr lang="zh-CN" altLang="en-US" sz="1800" dirty="0">
                <a:sym typeface="+mn-ea"/>
              </a:rPr>
              <a:t>TCM </a:t>
            </a:r>
            <a:r>
              <a:rPr lang="en-US" altLang="zh-CN" sz="1800" dirty="0">
                <a:sym typeface="+mn-ea"/>
              </a:rPr>
              <a:t>D</a:t>
            </a:r>
            <a:r>
              <a:rPr lang="zh-CN" altLang="en-US" sz="1800" dirty="0">
                <a:sym typeface="+mn-ea"/>
              </a:rPr>
              <a:t>ifferential </a:t>
            </a:r>
            <a:r>
              <a:rPr lang="en-US" altLang="zh-CN" sz="1800" dirty="0">
                <a:sym typeface="+mn-ea"/>
              </a:rPr>
              <a:t>D</a:t>
            </a:r>
            <a:r>
              <a:rPr lang="zh-CN" altLang="en-US" sz="1800" dirty="0">
                <a:sym typeface="+mn-ea"/>
              </a:rPr>
              <a:t>iagnosis and </a:t>
            </a:r>
            <a:r>
              <a:rPr lang="en-US" altLang="zh-CN" sz="1800" dirty="0">
                <a:sym typeface="+mn-ea"/>
              </a:rPr>
              <a:t>T</a:t>
            </a:r>
            <a:r>
              <a:rPr lang="zh-CN" altLang="en-US" sz="1800" dirty="0">
                <a:sym typeface="+mn-ea"/>
              </a:rPr>
              <a:t>reatment</a:t>
            </a:r>
            <a:endParaRPr lang="zh-CN" altLang="en-US" sz="1800" strike="noStrike" noProof="1" dirty="0">
              <a:sym typeface="+mn-ea"/>
            </a:endParaRPr>
          </a:p>
        </p:txBody>
      </p:sp>
      <p:sp>
        <p:nvSpPr>
          <p:cNvPr id="14339" name="文本占位符 14338"/>
          <p:cNvSpPr>
            <a:spLocks noGrp="1"/>
          </p:cNvSpPr>
          <p:nvPr>
            <p:ph idx="1"/>
          </p:nvPr>
        </p:nvSpPr>
        <p:spPr>
          <a:xfrm>
            <a:off x="623570" y="836295"/>
            <a:ext cx="10969625" cy="7529195"/>
          </a:xfrm>
        </p:spPr>
        <p:txBody>
          <a:bodyPr>
            <a:noAutofit/>
          </a:bodyPr>
          <a:p>
            <a:pPr marL="0" indent="0" fontAlgn="base">
              <a:buNone/>
            </a:pPr>
            <a:r>
              <a:rPr lang="en-US" altLang="zh-CN" sz="900" strike="noStrike" noProof="1" dirty="0">
                <a:solidFill>
                  <a:schemeClr val="tx1"/>
                </a:solidFill>
              </a:rPr>
              <a:t> </a:t>
            </a:r>
            <a:r>
              <a:rPr lang="en-US" altLang="zh-CN" sz="1400" strike="noStrike" noProof="1" dirty="0">
                <a:solidFill>
                  <a:schemeClr val="tx1"/>
                </a:solidFill>
              </a:rPr>
              <a:t> </a:t>
            </a:r>
            <a:r>
              <a:rPr lang="zh-CN" altLang="en-US" sz="900" strike="noStrike" noProof="1" dirty="0">
                <a:solidFill>
                  <a:schemeClr val="tx1"/>
                </a:solidFill>
              </a:rPr>
              <a:t>肝癌的中医药治疗原则：</a:t>
            </a:r>
            <a:r>
              <a:rPr lang="zh-CN" altLang="en-US" sz="900" dirty="0">
                <a:solidFill>
                  <a:schemeClr val="tx1"/>
                </a:solidFill>
                <a:sym typeface="+mn-ea"/>
              </a:rPr>
              <a:t>不断扶正，适时攻邪，随证治之。</a:t>
            </a:r>
            <a:r>
              <a:rPr lang="zh-CN" altLang="en-US" sz="900" strike="noStrike" noProof="1" dirty="0">
                <a:solidFill>
                  <a:schemeClr val="tx1"/>
                </a:solidFill>
              </a:rPr>
              <a:t>早期以攻为主，中晚期攻补兼施。疏肝健脾，解毒消癥的总治则。</a:t>
            </a:r>
            <a:r>
              <a:rPr lang="zh-CN" altLang="en-US" sz="900" dirty="0">
                <a:solidFill>
                  <a:schemeClr val="tx1"/>
                </a:solidFill>
                <a:latin typeface="Times New Roman" panose="02020603050405020304" charset="0"/>
                <a:cs typeface="Times New Roman" panose="02020603050405020304" charset="0"/>
                <a:sym typeface="+mn-ea"/>
              </a:rPr>
              <a:t>The principles of traditional Chinese medicine in treating liver cancer: </a:t>
            </a:r>
            <a:r>
              <a:rPr lang="en-US" altLang="zh-CN" sz="900" dirty="0">
                <a:solidFill>
                  <a:schemeClr val="tx1"/>
                </a:solidFill>
                <a:latin typeface="Times New Roman" panose="02020603050405020304" charset="0"/>
                <a:cs typeface="Times New Roman" panose="02020603050405020304" charset="0"/>
                <a:sym typeface="+mn-ea"/>
              </a:rPr>
              <a:t>A</a:t>
            </a:r>
            <a:r>
              <a:rPr lang="zh-CN" altLang="en-US" sz="900" dirty="0">
                <a:solidFill>
                  <a:schemeClr val="tx1"/>
                </a:solidFill>
                <a:latin typeface="Times New Roman" panose="02020603050405020304" charset="0"/>
                <a:cs typeface="Times New Roman" panose="02020603050405020304" charset="0"/>
                <a:sym typeface="+mn-ea"/>
              </a:rPr>
              <a:t>ttack pathogenic factors in a timely manner, and administer treatment based on individual symptoms. In the early stage, the focus is primarily on attacking the disease, while in the middle and late stages, both attacking the disease and tonifying the body are utilized. The overarching treatment approach involves soothing the liver, invigorating the spleen, and detoxifying the body to eliminate symptoms. </a:t>
            </a:r>
            <a:endParaRPr lang="zh-CN" altLang="en-US" sz="900" strike="noStrike" noProof="1" dirty="0">
              <a:solidFill>
                <a:schemeClr val="tx1"/>
              </a:solidFill>
            </a:endParaRPr>
          </a:p>
          <a:p>
            <a:pPr marL="0" indent="0" fontAlgn="base">
              <a:buNone/>
            </a:pPr>
            <a:r>
              <a:rPr lang="zh-CN" altLang="en-US" sz="900" strike="noStrike" noProof="1" dirty="0">
                <a:solidFill>
                  <a:schemeClr val="tx1"/>
                </a:solidFill>
              </a:rPr>
              <a:t> </a:t>
            </a:r>
            <a:r>
              <a:rPr lang="en-US" altLang="zh-CN" sz="900" strike="noStrike" noProof="1" dirty="0">
                <a:solidFill>
                  <a:schemeClr val="tx1"/>
                </a:solidFill>
              </a:rPr>
              <a:t> </a:t>
            </a:r>
            <a:r>
              <a:rPr lang="zh-CN" altLang="en-US" sz="900" strike="noStrike" noProof="1" dirty="0">
                <a:solidFill>
                  <a:schemeClr val="tx1"/>
                </a:solidFill>
              </a:rPr>
              <a:t>对</a:t>
            </a:r>
            <a:r>
              <a:rPr lang="en-US" altLang="zh-CN" sz="900" strike="noStrike" noProof="1" dirty="0">
                <a:solidFill>
                  <a:schemeClr val="tx1"/>
                </a:solidFill>
              </a:rPr>
              <a:t>150</a:t>
            </a:r>
            <a:r>
              <a:rPr lang="zh-CN" altLang="en-US" sz="900" strike="noStrike" noProof="1" dirty="0">
                <a:solidFill>
                  <a:schemeClr val="tx1"/>
                </a:solidFill>
              </a:rPr>
              <a:t>例肝癌晚期单用中医中药治疗的报告。本组150例，均在本院或其他医院明确诊断，男98例，女52例，年龄22~76岁，平均年龄48岁，经CT和彩色多普列显像：其中块状型为106例，直径小于5cm者30例，直径大于5cm小于或等于10cm者为38例，直径在10cm以上者占38例。有合并症和病理体征者是：肝区疼痛者为132例，有消化道症状者134例，有消瘦、乏力者98例，有发热者38例，有肝肿大者137例，有黄疸者35例，有腹水者121例，有脾脏肿大者135例，浮肿者45例，合并乙肝者140例，甲胎球蛋白值大于400ug/L者114例，以上病例均为患者或家属不接受其它方法治疗者。</a:t>
            </a:r>
            <a:r>
              <a:rPr sz="900" dirty="0">
                <a:solidFill>
                  <a:schemeClr val="tx1"/>
                </a:solidFill>
                <a:latin typeface="Times New Roman" panose="02020603050405020304" charset="0"/>
                <a:cs typeface="Times New Roman" panose="02020603050405020304" charset="0"/>
                <a:sym typeface="+mn-ea"/>
              </a:rPr>
              <a:t>A report of 150 cases of advanced liver cancer treated by traditional Chinese medicine alone. In this group, 150 patients, all of whom were diagnosed in our hospital or other hospitals, were 98 males and 52 females, aged 22-76 years old, with an average age of 48 years old. CT and color Doppler imaging showed that 106 cases were lumps, 30 cases were less than 5cm in diameter, 38 cases were more than 5cm in diameter and less than or equal to 10cm in diameter, and 38 cases were more than 10cm in diameter. The comorbidities and pathological signs are: There were 132 patients with hepatic pain, 134 with gastrointestinal symptoms, 98 with emaciation and fatigue, 38 with fever, 137 with hepatomegalia, 35 with jaundice, 121 with ascites, 135 with splenomegalia, 45 with edema, 140 with hepatitis B, 114 with alpha-fetoglobulin value greater than 400ug/L. The above cases were patients or family members who did not receive other methods of treatment.</a:t>
            </a:r>
            <a:r>
              <a:rPr lang="en-US" altLang="zh-CN" sz="900" dirty="0">
                <a:solidFill>
                  <a:schemeClr val="tx1"/>
                </a:solidFill>
                <a:latin typeface="Times New Roman" panose="02020603050405020304" charset="0"/>
                <a:cs typeface="Times New Roman" panose="02020603050405020304" charset="0"/>
                <a:sym typeface="+mn-ea"/>
              </a:rPr>
              <a:t>   </a:t>
            </a:r>
            <a:endParaRPr lang="en-US" altLang="zh-CN" sz="900" dirty="0">
              <a:solidFill>
                <a:schemeClr val="tx1"/>
              </a:solidFill>
              <a:latin typeface="Times New Roman" panose="02020603050405020304" charset="0"/>
              <a:cs typeface="Times New Roman" panose="02020603050405020304" charset="0"/>
              <a:sym typeface="+mn-ea"/>
            </a:endParaRPr>
          </a:p>
          <a:p>
            <a:pPr marL="0" indent="0" fontAlgn="base">
              <a:buNone/>
            </a:pPr>
            <a:r>
              <a:rPr lang="en-US" altLang="zh-CN" sz="1400" strike="noStrike" noProof="1" dirty="0">
                <a:solidFill>
                  <a:schemeClr val="tx1"/>
                </a:solidFill>
              </a:rPr>
              <a:t> </a:t>
            </a:r>
            <a:r>
              <a:rPr lang="zh-CN" altLang="en-US" sz="900" strike="noStrike" noProof="1" dirty="0">
                <a:solidFill>
                  <a:schemeClr val="tx1"/>
                </a:solidFill>
              </a:rPr>
              <a:t>根据上述治疗方法，与治疗的第四周至第十周死亡10例，第十一周至第十四周死亡20例，这30例均合并肝硬化和门静脉癌栓形成者。有42例生存6个月到1年，症状基本消失，体征有明显好转，癌肿缩小1/3左右。有46例生存1~2年，症状消失，体征基本消失，癌肿缩小2/3，其中有6例完全消失，现仍健在。对114例甲胎球蛋白值大于400ug/L者，治疗两个月明显下降者26例，其中有两例达到小于20ug/L。三个月明显下降者62例，其中9例达到小于20ug/L，半年内明显下降者为78例。</a:t>
            </a:r>
            <a:r>
              <a:rPr lang="zh-CN" altLang="en-US" sz="900" dirty="0">
                <a:solidFill>
                  <a:schemeClr val="tx1"/>
                </a:solidFill>
                <a:latin typeface="Times New Roman" panose="02020603050405020304" charset="0"/>
                <a:cs typeface="Times New Roman" panose="02020603050405020304" charset="0"/>
                <a:sym typeface="+mn-ea"/>
              </a:rPr>
              <a:t>According to the above treatment methods, 10 patients died from the fourth to tenth week of treatment, and 20 died from the eleventh to the fourteenth week of treatment, all of which were complicated with cirrhosis and portal vein cancer thrombolysis. 42 cases survived for 6 months to 1 year, symptoms basically disappeared, signs were significantly improved, and the cancer was reduced by about 1/3. There were 46 cases of survival for 1 to 2 years, symptoms disappeared, signs basically disappeared, cancer reduced by 2/3, of which 6 cases completely disappeared and are still alive. In 114 cases, the value of alphafetoglobulin was greater than 400ug/L, and 26 cases decreased significantly after two months of treatment, of which two cases reached less than 20ug/L. There were 62 cases with significant decrease within 3 months, of which 9 cases reached less than 20ug/L, and 78 cases with significant decrease within 6 months.</a:t>
            </a:r>
            <a:endParaRPr lang="zh-CN" altLang="en-US" sz="900" strike="noStrike" noProof="1" dirty="0">
              <a:solidFill>
                <a:schemeClr val="tx1"/>
              </a:solidFill>
            </a:endParaRPr>
          </a:p>
          <a:p>
            <a:pPr marL="0" indent="0" fontAlgn="base">
              <a:buNone/>
            </a:pPr>
            <a:r>
              <a:rPr lang="zh-CN" altLang="en-US" sz="900" strike="noStrike" noProof="1" dirty="0">
                <a:solidFill>
                  <a:schemeClr val="tx1"/>
                </a:solidFill>
              </a:rPr>
              <a:t>结果：①可以明显改善肝癌患者的临床症状和体征；②可使部分肿瘤明显缩小，甚至消失；③可使部分甲胎球蛋白值明显下降或达正常值；④对原发性肝癌总有效率为83%，肿瘤缩小率为52%，临床治愈率为4%。</a:t>
            </a:r>
            <a:r>
              <a:rPr lang="zh-CN" altLang="en-US" sz="900" dirty="0">
                <a:solidFill>
                  <a:schemeClr val="tx1"/>
                </a:solidFill>
                <a:latin typeface="Times New Roman" panose="02020603050405020304" charset="0"/>
                <a:cs typeface="Times New Roman" panose="02020603050405020304" charset="0"/>
                <a:sym typeface="+mn-ea"/>
              </a:rPr>
              <a:t>Results: ① The clinical symptoms and signs of patients with liver cancer could be significantly improved; ② Can make some tumors significantly shrink, or even disappear; ③ some alphafetoglobulin values can decrease significantly or reach normal values</a:t>
            </a:r>
            <a:r>
              <a:rPr lang="en-US" altLang="zh-CN" sz="900" dirty="0">
                <a:solidFill>
                  <a:schemeClr val="tx1"/>
                </a:solidFill>
                <a:latin typeface="Times New Roman" panose="02020603050405020304" charset="0"/>
                <a:cs typeface="Times New Roman" panose="02020603050405020304" charset="0"/>
                <a:sym typeface="+mn-ea"/>
              </a:rPr>
              <a:t>s</a:t>
            </a:r>
            <a:r>
              <a:rPr lang="zh-CN" altLang="en-US" sz="900" dirty="0">
                <a:solidFill>
                  <a:schemeClr val="tx1"/>
                </a:solidFill>
                <a:latin typeface="Times New Roman" panose="02020603050405020304" charset="0"/>
                <a:cs typeface="Times New Roman" panose="02020603050405020304" charset="0"/>
                <a:sym typeface="+mn-ea"/>
              </a:rPr>
              <a:t>；④The total effective rate for primary liver cancer was 83%, the tumor shrinkage rate was 52%, and the clinical cure rate was 4%.</a:t>
            </a:r>
            <a:endParaRPr lang="zh-CN" altLang="en-US" sz="900" strike="noStrike" noProof="1" dirty="0">
              <a:solidFill>
                <a:schemeClr val="tx1"/>
              </a:solidFill>
              <a:latin typeface="Times New Roman" panose="02020603050405020304" charset="0"/>
              <a:cs typeface="Times New Roman" panose="02020603050405020304" charset="0"/>
            </a:endParaRPr>
          </a:p>
          <a:p>
            <a:pPr marL="0" indent="0" fontAlgn="base">
              <a:buNone/>
            </a:pPr>
            <a:endParaRPr lang="zh-CN" altLang="en-US" sz="900" strike="noStrike" noProof="1" dirty="0">
              <a:solidFill>
                <a:schemeClr val="tx1"/>
              </a:solidFill>
            </a:endParaRPr>
          </a:p>
          <a:p>
            <a:pPr marL="0" indent="0" fontAlgn="base">
              <a:buNone/>
            </a:pPr>
            <a:r>
              <a:rPr lang="zh-CN" altLang="en-US" sz="900" strike="noStrike" noProof="1" dirty="0">
                <a:solidFill>
                  <a:schemeClr val="tx1"/>
                </a:solidFill>
              </a:rPr>
              <a:t>  </a:t>
            </a:r>
            <a:endParaRPr lang="zh-CN" altLang="en-US" sz="900" strike="noStrike" noProof="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noRot="1"/>
          </p:cNvSpPr>
          <p:nvPr>
            <p:ph type="title"/>
          </p:nvPr>
        </p:nvSpPr>
        <p:spPr>
          <a:xfrm>
            <a:off x="479523" y="-27870"/>
            <a:ext cx="10969709" cy="705600"/>
          </a:xfrm>
        </p:spPr>
        <p:txBody>
          <a:bodyPr anchor="ctr">
            <a:normAutofit fontScale="90000"/>
          </a:bodyPr>
          <a:p>
            <a:pPr fontAlgn="base"/>
            <a:r>
              <a:rPr lang="en-US" altLang="zh-CN" strike="noStrike" noProof="1" dirty="0"/>
              <a:t> </a:t>
            </a:r>
            <a:r>
              <a:rPr lang="zh-CN" altLang="en-US" sz="1800" strike="noStrike" noProof="1" dirty="0"/>
              <a:t>肝癌的术前</a:t>
            </a:r>
            <a:r>
              <a:rPr sz="1800">
                <a:latin typeface="微软雅黑" panose="020B0503020204020204" charset="-122"/>
                <a:cs typeface="微软雅黑" panose="020B0503020204020204" charset="-122"/>
                <a:sym typeface="+mn-ea"/>
              </a:rPr>
              <a:t>中医药</a:t>
            </a:r>
            <a:r>
              <a:rPr lang="zh-CN" sz="1800">
                <a:latin typeface="微软雅黑" panose="020B0503020204020204" charset="-122"/>
                <a:cs typeface="微软雅黑" panose="020B0503020204020204" charset="-122"/>
                <a:sym typeface="+mn-ea"/>
              </a:rPr>
              <a:t>治疗</a:t>
            </a:r>
            <a:br>
              <a:rPr lang="zh-CN" sz="1800">
                <a:latin typeface="微软雅黑" panose="020B0503020204020204" charset="-122"/>
                <a:cs typeface="微软雅黑" panose="020B0503020204020204" charset="-122"/>
                <a:sym typeface="+mn-ea"/>
              </a:rPr>
            </a:br>
            <a:r>
              <a:rPr sz="1800">
                <a:sym typeface="+mn-ea"/>
              </a:rPr>
              <a:t>Preoperative </a:t>
            </a:r>
            <a:r>
              <a:rPr lang="en-US" sz="1800">
                <a:sym typeface="+mn-ea"/>
              </a:rPr>
              <a:t>T</a:t>
            </a:r>
            <a:r>
              <a:rPr sz="1800">
                <a:sym typeface="+mn-ea"/>
              </a:rPr>
              <a:t>reatment of </a:t>
            </a:r>
            <a:r>
              <a:rPr lang="en-US" sz="1800">
                <a:sym typeface="+mn-ea"/>
              </a:rPr>
              <a:t>L</a:t>
            </a:r>
            <a:r>
              <a:rPr sz="1800">
                <a:sym typeface="+mn-ea"/>
              </a:rPr>
              <a:t>iver </a:t>
            </a:r>
            <a:r>
              <a:rPr lang="en-US" sz="1800">
                <a:sym typeface="+mn-ea"/>
              </a:rPr>
              <a:t>C</a:t>
            </a:r>
            <a:r>
              <a:rPr sz="1800">
                <a:sym typeface="+mn-ea"/>
              </a:rPr>
              <a:t>ancer with</a:t>
            </a:r>
            <a:r>
              <a:rPr lang="en-US" sz="1800">
                <a:sym typeface="+mn-ea"/>
              </a:rPr>
              <a:t> T</a:t>
            </a:r>
            <a:r>
              <a:rPr sz="1800">
                <a:sym typeface="+mn-ea"/>
              </a:rPr>
              <a:t>raditional Chinese </a:t>
            </a:r>
            <a:r>
              <a:rPr lang="en-US" sz="1800">
                <a:sym typeface="+mn-ea"/>
              </a:rPr>
              <a:t>M</a:t>
            </a:r>
            <a:r>
              <a:rPr sz="1800">
                <a:sym typeface="+mn-ea"/>
              </a:rPr>
              <a:t>edicine</a:t>
            </a:r>
            <a:endParaRPr lang="zh-CN" sz="1800">
              <a:latin typeface="微软雅黑" panose="020B0503020204020204" charset="-122"/>
              <a:cs typeface="微软雅黑" panose="020B0503020204020204" charset="-122"/>
              <a:sym typeface="+mn-ea"/>
            </a:endParaRPr>
          </a:p>
        </p:txBody>
      </p:sp>
      <p:sp>
        <p:nvSpPr>
          <p:cNvPr id="15363" name="文本占位符 15362"/>
          <p:cNvSpPr>
            <a:spLocks noGrp="1"/>
          </p:cNvSpPr>
          <p:nvPr>
            <p:ph idx="1"/>
          </p:nvPr>
        </p:nvSpPr>
        <p:spPr>
          <a:xfrm>
            <a:off x="623570" y="692150"/>
            <a:ext cx="11614785" cy="6061075"/>
          </a:xfrm>
        </p:spPr>
        <p:txBody>
          <a:bodyPr>
            <a:normAutofit fontScale="25000"/>
          </a:bodyPr>
          <a:p>
            <a:pPr marL="0" indent="0">
              <a:lnSpc>
                <a:spcPct val="150000"/>
              </a:lnSpc>
              <a:buNone/>
            </a:pPr>
            <a:r>
              <a:rPr lang="en-US" altLang="zh-CN" sz="2000" strike="noStrike" noProof="1" dirty="0"/>
              <a:t> </a:t>
            </a:r>
            <a:r>
              <a:rPr lang="en-US" altLang="zh-CN" sz="2000" strike="noStrike" noProof="1" dirty="0">
                <a:solidFill>
                  <a:schemeClr val="tx1"/>
                </a:solidFill>
              </a:rPr>
              <a:t> </a:t>
            </a:r>
            <a:r>
              <a:rPr lang="en-US" altLang="zh-CN" sz="5600" strike="noStrike" noProof="1" dirty="0">
                <a:solidFill>
                  <a:schemeClr val="tx1"/>
                </a:solidFill>
              </a:rPr>
              <a:t> </a:t>
            </a:r>
            <a:r>
              <a:rPr sz="5600">
                <a:latin typeface="微软雅黑" panose="020B0503020204020204" charset="-122"/>
                <a:cs typeface="微软雅黑" panose="020B0503020204020204" charset="-122"/>
                <a:sym typeface="+mn-ea"/>
              </a:rPr>
              <a:t>术前给患者以中医药调理,纠正阴阳的失衡, 可扩大手术适应症, 减少手术的并发症及后遗症.术前给药大多使用补气养血, 或健脾益气, 滋补肝肾的药方如四君子汤, 六味地黄汤等,或者结合中医辨证论治加以调理</a:t>
            </a:r>
            <a:endParaRPr sz="5600">
              <a:latin typeface="微软雅黑" panose="020B0503020204020204" charset="-122"/>
              <a:cs typeface="微软雅黑" panose="020B0503020204020204" charset="-122"/>
              <a:sym typeface="+mn-ea"/>
            </a:endParaRPr>
          </a:p>
          <a:p>
            <a:pPr marL="0" indent="0">
              <a:lnSpc>
                <a:spcPct val="120000"/>
              </a:lnSpc>
              <a:buNone/>
            </a:pPr>
            <a:r>
              <a:rPr sz="5600">
                <a:latin typeface="Times New Roman" panose="02020603050405020304" charset="0"/>
                <a:cs typeface="Times New Roman" panose="02020603050405020304" charset="0"/>
                <a:sym typeface="+mn-ea"/>
              </a:rPr>
              <a:t>The preoperative treatment of patients with traditional Chinese medicine to correct the imbalance of Yin and Yang can expand the indications of surgery and reduce the complications and sequelae of surgery. Most of the pre-operation drugs used tonifying qi and blood, or invigorating spleen and qi, tonifying liver and kidney such as Sijunzi decoction, Liuwei Dihuang Decoction, etc., or combined with TCM syndrome differentiation to regulate</a:t>
            </a:r>
            <a:endParaRPr sz="5600">
              <a:latin typeface="微软雅黑" panose="020B0503020204020204" charset="-122"/>
              <a:cs typeface="微软雅黑" panose="020B0503020204020204" charset="-122"/>
              <a:sym typeface="+mn-ea"/>
            </a:endParaRPr>
          </a:p>
          <a:p>
            <a:pPr marL="0" indent="0">
              <a:lnSpc>
                <a:spcPct val="120000"/>
              </a:lnSpc>
              <a:buNone/>
            </a:pPr>
            <a:r>
              <a:rPr lang="en-US" altLang="zh-CN" sz="5600">
                <a:latin typeface="微软雅黑" panose="020B0503020204020204" charset="-122"/>
                <a:cs typeface="微软雅黑" panose="020B0503020204020204" charset="-122"/>
                <a:sym typeface="+mn-ea"/>
              </a:rPr>
              <a:t>   </a:t>
            </a:r>
            <a:r>
              <a:rPr sz="5600">
                <a:latin typeface="微软雅黑" panose="020B0503020204020204" charset="-122"/>
                <a:cs typeface="微软雅黑" panose="020B0503020204020204" charset="-122"/>
                <a:sym typeface="+mn-ea"/>
              </a:rPr>
              <a:t>对</a:t>
            </a:r>
            <a:r>
              <a:rPr lang="zh-CN" sz="5600">
                <a:latin typeface="微软雅黑" panose="020B0503020204020204" charset="-122"/>
                <a:cs typeface="微软雅黑" panose="020B0503020204020204" charset="-122"/>
                <a:sym typeface="+mn-ea"/>
              </a:rPr>
              <a:t>肝癌</a:t>
            </a:r>
            <a:r>
              <a:rPr sz="5600">
                <a:latin typeface="微软雅黑" panose="020B0503020204020204" charset="-122"/>
                <a:cs typeface="微软雅黑" panose="020B0503020204020204" charset="-122"/>
                <a:sym typeface="+mn-ea"/>
              </a:rPr>
              <a:t>术前治疗的经验是：</a:t>
            </a:r>
            <a:r>
              <a:rPr sz="5600">
                <a:latin typeface="Times New Roman" panose="02020603050405020304" charset="0"/>
                <a:cs typeface="Times New Roman" panose="02020603050405020304" charset="0"/>
                <a:sym typeface="+mn-ea"/>
              </a:rPr>
              <a:t>The experience of preoperative treatment of liver cancer is:</a:t>
            </a:r>
            <a:endParaRPr sz="5600">
              <a:latin typeface="微软雅黑" panose="020B0503020204020204" charset="-122"/>
              <a:cs typeface="微软雅黑" panose="020B0503020204020204" charset="-122"/>
              <a:sym typeface="+mn-ea"/>
            </a:endParaRPr>
          </a:p>
          <a:p>
            <a:pPr>
              <a:lnSpc>
                <a:spcPct val="120000"/>
              </a:lnSpc>
            </a:pPr>
            <a:r>
              <a:rPr sz="5600">
                <a:latin typeface="微软雅黑" panose="020B0503020204020204" charset="-122"/>
                <a:cs typeface="微软雅黑" panose="020B0503020204020204" charset="-122"/>
                <a:sym typeface="+mn-ea"/>
              </a:rPr>
              <a:t>(1)患者入院后即静脉滴注参芪注射液,每日一次,连用3-10天, 通过146例临床验证, 表明本方能明显提高巨噬细胞的吞噬能力, 是一种理想的免疫增进剂和术前准备用药</a:t>
            </a:r>
            <a:r>
              <a:rPr lang="zh-CN" sz="5600">
                <a:latin typeface="微软雅黑" panose="020B0503020204020204" charset="-122"/>
                <a:cs typeface="微软雅黑" panose="020B0503020204020204" charset="-122"/>
                <a:sym typeface="+mn-ea"/>
              </a:rPr>
              <a:t>。</a:t>
            </a:r>
            <a:r>
              <a:rPr sz="5600">
                <a:latin typeface="Times New Roman" panose="02020603050405020304" charset="0"/>
                <a:cs typeface="Times New Roman" panose="02020603050405020304" charset="0"/>
                <a:sym typeface="+mn-ea"/>
              </a:rPr>
              <a:t>After admission, Shenqi injection was given intravenously once a day for 3 to 10 days. Clinical verification of 146 cases showed that this prescription can significantly improve the phagocytic ability of macrophages, and is an ideal immune enhancer and preoperative preparation medication.</a:t>
            </a:r>
            <a:endParaRPr sz="5600">
              <a:latin typeface="微软雅黑" panose="020B0503020204020204" charset="-122"/>
              <a:cs typeface="微软雅黑" panose="020B0503020204020204" charset="-122"/>
              <a:sym typeface="+mn-ea"/>
            </a:endParaRPr>
          </a:p>
          <a:p>
            <a:pPr>
              <a:lnSpc>
                <a:spcPct val="120000"/>
              </a:lnSpc>
            </a:pPr>
            <a:r>
              <a:rPr sz="5600">
                <a:latin typeface="微软雅黑" panose="020B0503020204020204" charset="-122"/>
                <a:cs typeface="微软雅黑" panose="020B0503020204020204" charset="-122"/>
                <a:sym typeface="+mn-ea"/>
              </a:rPr>
              <a:t>(2).配合催眠茶(丹参,酸枣仁等),睡前代茶饮, 一般服药后20分钟即可入睡. 通过保证睡眠使情绪稳定。</a:t>
            </a:r>
            <a:r>
              <a:rPr sz="5600">
                <a:latin typeface="Times New Roman" panose="02020603050405020304" charset="0"/>
                <a:cs typeface="Times New Roman" panose="02020603050405020304" charset="0"/>
                <a:sym typeface="+mn-ea"/>
              </a:rPr>
              <a:t>(2)With hypnotic tea (salvia miltiorrhiza, sour jujube kernel, etc.), drink tea before going to bed, and generally fall asleep 20 minutes after taking medicine. Stabilize your mood by getting enough sleep.</a:t>
            </a:r>
            <a:endParaRPr sz="5600">
              <a:latin typeface="微软雅黑" panose="020B0503020204020204" charset="-122"/>
              <a:cs typeface="微软雅黑" panose="020B0503020204020204" charset="-122"/>
              <a:sym typeface="+mn-ea"/>
            </a:endParaRPr>
          </a:p>
          <a:p>
            <a:pPr>
              <a:lnSpc>
                <a:spcPct val="120000"/>
              </a:lnSpc>
            </a:pPr>
            <a:r>
              <a:rPr sz="5600">
                <a:latin typeface="微软雅黑" panose="020B0503020204020204" charset="-122"/>
                <a:cs typeface="微软雅黑" panose="020B0503020204020204" charset="-122"/>
                <a:sym typeface="+mn-ea"/>
              </a:rPr>
              <a:t>(3).选择运用肠道清洁剂(番泻叶,开水冲泡代茶饮,每日一次, 术前3天开始服用)及肠道清毒剂(酸霉汤,生大黄,桃仁,丹皮,败酱草,马齿苋, 白花蛇舌草,黄芪,黄连等,每日1剂, 水煎服, 术前3天开始服用), 实践证明, 这是减少术后并发症的重要措施。</a:t>
            </a:r>
            <a:endParaRPr sz="5600">
              <a:latin typeface="微软雅黑" panose="020B0503020204020204" charset="-122"/>
              <a:cs typeface="微软雅黑" panose="020B0503020204020204" charset="-122"/>
              <a:sym typeface="+mn-ea"/>
            </a:endParaRPr>
          </a:p>
          <a:p>
            <a:pPr>
              <a:lnSpc>
                <a:spcPct val="120000"/>
              </a:lnSpc>
            </a:pPr>
            <a:r>
              <a:rPr sz="5600">
                <a:latin typeface="Times New Roman" panose="02020603050405020304" charset="0"/>
                <a:cs typeface="Times New Roman" panose="02020603050405020304" charset="0"/>
                <a:sym typeface="+mn-ea"/>
              </a:rPr>
              <a:t>(3)Use intestinal cleanser (senna leaf, boiled water to drink tea, once a day, beginning to take 3 days before surgery) or intestinal detoxics (sour mildew soup, raw rhubarb, peach nuts, Danpi, patrinia, Purslane, snake tongue, astragalus, Coptis, etc., 1 dose a day, decocted in water, beginning to take 3 days before surgery). Practice has proved that this is an important measure to reduce postoperative complications.</a:t>
            </a:r>
            <a:endParaRPr sz="5600">
              <a:latin typeface="Times New Roman" panose="02020603050405020304" charset="0"/>
              <a:cs typeface="Times New Roman" panose="02020603050405020304" charset="0"/>
              <a:sym typeface="+mn-ea"/>
            </a:endParaRPr>
          </a:p>
          <a:p>
            <a:pPr>
              <a:lnSpc>
                <a:spcPct val="120000"/>
              </a:lnSpc>
            </a:pPr>
            <a:endParaRPr lang="zh-CN" altLang="en-US" sz="5600" strike="noStrike" noProof="1" dirty="0">
              <a:solidFill>
                <a:schemeClr val="tx1"/>
              </a:solidFill>
              <a:latin typeface="Times New Roman" panose="02020603050405020304" charset="0"/>
              <a:cs typeface="Times New Roman" panose="02020603050405020304"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noRot="1"/>
          </p:cNvSpPr>
          <p:nvPr>
            <p:ph type="title"/>
          </p:nvPr>
        </p:nvSpPr>
        <p:spPr>
          <a:xfrm>
            <a:off x="479425" y="692150"/>
            <a:ext cx="11499215" cy="705485"/>
          </a:xfrm>
        </p:spPr>
        <p:txBody>
          <a:bodyPr anchor="ctr">
            <a:noAutofit/>
          </a:bodyPr>
          <a:p>
            <a:pPr fontAlgn="base"/>
            <a:r>
              <a:rPr lang="zh-CN" altLang="en-US" sz="2000" strike="noStrike" noProof="1" dirty="0"/>
              <a:t>肝癌</a:t>
            </a:r>
            <a:r>
              <a:rPr sz="2000">
                <a:latin typeface="微软雅黑" panose="020B0503020204020204" charset="-122"/>
                <a:cs typeface="微软雅黑" panose="020B0503020204020204" charset="-122"/>
                <a:sym typeface="+mn-ea"/>
              </a:rPr>
              <a:t>手术后的中医药治疗</a:t>
            </a:r>
            <a:br>
              <a:rPr sz="2000">
                <a:latin typeface="微软雅黑" panose="020B0503020204020204" charset="-122"/>
                <a:cs typeface="微软雅黑" panose="020B0503020204020204" charset="-122"/>
                <a:sym typeface="+mn-ea"/>
              </a:rPr>
            </a:br>
            <a:r>
              <a:rPr sz="2000">
                <a:sym typeface="+mn-ea"/>
              </a:rPr>
              <a:t>Traditional Chinese medicine treatment of liver cancer after operation</a:t>
            </a:r>
            <a:endParaRPr lang="zh-CN" altLang="en-US" sz="2000" strike="noStrike" noProof="1" dirty="0">
              <a:sym typeface="+mn-ea"/>
            </a:endParaRPr>
          </a:p>
        </p:txBody>
      </p:sp>
      <p:sp>
        <p:nvSpPr>
          <p:cNvPr id="16387" name="文本占位符 16386"/>
          <p:cNvSpPr>
            <a:spLocks noGrp="1"/>
          </p:cNvSpPr>
          <p:nvPr>
            <p:ph idx="1"/>
          </p:nvPr>
        </p:nvSpPr>
        <p:spPr>
          <a:xfrm>
            <a:off x="695325" y="1052195"/>
            <a:ext cx="10969625" cy="6051550"/>
          </a:xfrm>
        </p:spPr>
        <p:txBody>
          <a:bodyPr>
            <a:normAutofit fontScale="60000"/>
          </a:bodyPr>
          <a:p>
            <a:pPr fontAlgn="base"/>
            <a:endParaRPr lang="en-US" altLang="zh-CN" strike="noStrike" noProof="1" dirty="0"/>
          </a:p>
          <a:p>
            <a:pPr marL="0" indent="0" fontAlgn="base">
              <a:buNone/>
            </a:pPr>
            <a:r>
              <a:rPr lang="en-US">
                <a:latin typeface="微软雅黑" panose="020B0503020204020204" charset="-122"/>
                <a:cs typeface="微软雅黑" panose="020B0503020204020204" charset="-122"/>
                <a:sym typeface="+mn-ea"/>
              </a:rPr>
              <a:t>    </a:t>
            </a:r>
            <a:r>
              <a:rPr lang="en-US" sz="2700">
                <a:latin typeface="微软雅黑" panose="020B0503020204020204" charset="-122"/>
                <a:cs typeface="微软雅黑" panose="020B0503020204020204" charset="-122"/>
                <a:sym typeface="+mn-ea"/>
              </a:rPr>
              <a:t> </a:t>
            </a:r>
            <a:r>
              <a:rPr sz="2700">
                <a:latin typeface="微软雅黑" panose="020B0503020204020204" charset="-122"/>
                <a:cs typeface="微软雅黑" panose="020B0503020204020204" charset="-122"/>
                <a:sym typeface="+mn-ea"/>
              </a:rPr>
              <a:t>肿瘤患者手术后的中医药治疗,是目前最常用的综合措施之一. 中医认为, 手术易耗气伤血, 手术后患者表现为气血双亏或气阴两伤或营卫失和或脾胃失调。 其治疗目的是恢复机体免疫功能,清除残留的癌细胞,以巩固疗效, 防止复发转移。其治疗原则是在辨病的前提下,进行辨证论治, 整体调理。</a:t>
            </a:r>
            <a:r>
              <a:rPr lang="en-US" sz="2700">
                <a:latin typeface="Times New Roman" panose="02020603050405020304" charset="0"/>
                <a:cs typeface="Times New Roman" panose="02020603050405020304" charset="0"/>
                <a:sym typeface="+mn-ea"/>
              </a:rPr>
              <a:t> </a:t>
            </a:r>
            <a:endParaRPr lang="en-US" sz="2700">
              <a:latin typeface="Times New Roman" panose="02020603050405020304" charset="0"/>
              <a:cs typeface="Times New Roman" panose="02020603050405020304" charset="0"/>
              <a:sym typeface="+mn-ea"/>
            </a:endParaRPr>
          </a:p>
          <a:p>
            <a:pPr marL="0" indent="0" fontAlgn="base">
              <a:buNone/>
            </a:pPr>
            <a:r>
              <a:rPr sz="2700">
                <a:latin typeface="Times New Roman" panose="02020603050405020304" charset="0"/>
                <a:cs typeface="Times New Roman" panose="02020603050405020304" charset="0"/>
                <a:sym typeface="+mn-ea"/>
              </a:rPr>
              <a:t>Traditional Chinese medicine treatment of tumor patients after surgery is one of the most commonly used comprehensive measures. Traditional Chinese medicine believes that the operation is easy to consume qi and injure blood, and after the operation, the patient is manifested as a double deficiency of qi and blood or a double injury of qi and Yin, or a disorder of the spleen and stomach. The purpose of the treatment is to restore the immune function of the body, remove the residual cancer cells, consolidate the curative effect and prevent recurrence and metastasis. The principle of treatment is on the premise of disease differentiation, syndrome differentiation and overall conditioning.</a:t>
            </a:r>
            <a:endParaRPr sz="2700">
              <a:latin typeface="微软雅黑" panose="020B0503020204020204" charset="-122"/>
              <a:cs typeface="微软雅黑" panose="020B0503020204020204" charset="-122"/>
              <a:sym typeface="+mn-ea"/>
            </a:endParaRPr>
          </a:p>
          <a:p>
            <a:pPr marL="0" indent="0" fontAlgn="base">
              <a:buNone/>
            </a:pPr>
            <a:r>
              <a:rPr sz="2700">
                <a:latin typeface="微软雅黑" panose="020B0503020204020204" charset="-122"/>
                <a:cs typeface="微软雅黑" panose="020B0503020204020204" charset="-122"/>
                <a:sym typeface="+mn-ea"/>
              </a:rPr>
              <a:t> </a:t>
            </a:r>
            <a:r>
              <a:rPr lang="en-US" sz="2700">
                <a:latin typeface="微软雅黑" panose="020B0503020204020204" charset="-122"/>
                <a:cs typeface="微软雅黑" panose="020B0503020204020204" charset="-122"/>
                <a:sym typeface="+mn-ea"/>
              </a:rPr>
              <a:t>   </a:t>
            </a:r>
            <a:r>
              <a:rPr sz="2700">
                <a:latin typeface="微软雅黑" panose="020B0503020204020204" charset="-122"/>
                <a:cs typeface="微软雅黑" panose="020B0503020204020204" charset="-122"/>
                <a:sym typeface="+mn-ea"/>
              </a:rPr>
              <a:t>1. 调理脾胃</a:t>
            </a:r>
            <a:r>
              <a:rPr sz="2700">
                <a:latin typeface="Times New Roman" panose="02020603050405020304" charset="0"/>
                <a:cs typeface="Times New Roman" panose="02020603050405020304" charset="0"/>
                <a:sym typeface="+mn-ea"/>
              </a:rPr>
              <a:t>Harmonize the spleen and stomach</a:t>
            </a:r>
            <a:endParaRPr sz="2700">
              <a:latin typeface="微软雅黑" panose="020B0503020204020204" charset="-122"/>
              <a:cs typeface="微软雅黑" panose="020B0503020204020204" charset="-122"/>
              <a:sym typeface="+mn-ea"/>
            </a:endParaRPr>
          </a:p>
          <a:p>
            <a:pPr marL="0" indent="0" fontAlgn="base">
              <a:buNone/>
            </a:pPr>
            <a:r>
              <a:rPr sz="2700">
                <a:latin typeface="微软雅黑" panose="020B0503020204020204" charset="-122"/>
                <a:cs typeface="微软雅黑" panose="020B0503020204020204" charset="-122"/>
                <a:sym typeface="+mn-ea"/>
              </a:rPr>
              <a:t> </a:t>
            </a:r>
            <a:r>
              <a:rPr lang="en-US" sz="2700">
                <a:latin typeface="微软雅黑" panose="020B0503020204020204" charset="-122"/>
                <a:cs typeface="微软雅黑" panose="020B0503020204020204" charset="-122"/>
                <a:sym typeface="+mn-ea"/>
              </a:rPr>
              <a:t>   </a:t>
            </a:r>
            <a:r>
              <a:rPr sz="2700">
                <a:latin typeface="微软雅黑" panose="020B0503020204020204" charset="-122"/>
                <a:cs typeface="微软雅黑" panose="020B0503020204020204" charset="-122"/>
                <a:sym typeface="+mn-ea"/>
              </a:rPr>
              <a:t>2.益气固表</a:t>
            </a:r>
            <a:r>
              <a:rPr lang="en-US" sz="2700">
                <a:latin typeface="微软雅黑" panose="020B0503020204020204" charset="-122"/>
                <a:cs typeface="微软雅黑" panose="020B0503020204020204" charset="-122"/>
                <a:sym typeface="+mn-ea"/>
              </a:rPr>
              <a:t> </a:t>
            </a:r>
            <a:r>
              <a:rPr sz="2700">
                <a:latin typeface="Times New Roman" panose="02020603050405020304" charset="0"/>
                <a:cs typeface="Times New Roman" panose="02020603050405020304" charset="0"/>
                <a:sym typeface="+mn-ea"/>
              </a:rPr>
              <a:t>Replenish Qi and fortify the exterior</a:t>
            </a:r>
            <a:endParaRPr sz="2700">
              <a:latin typeface="微软雅黑" panose="020B0503020204020204" charset="-122"/>
              <a:cs typeface="微软雅黑" panose="020B0503020204020204" charset="-122"/>
              <a:sym typeface="+mn-ea"/>
            </a:endParaRPr>
          </a:p>
          <a:p>
            <a:pPr marL="0" indent="0" fontAlgn="base">
              <a:buNone/>
            </a:pPr>
            <a:r>
              <a:rPr sz="2700">
                <a:latin typeface="微软雅黑" panose="020B0503020204020204" charset="-122"/>
                <a:cs typeface="微软雅黑" panose="020B0503020204020204" charset="-122"/>
                <a:sym typeface="+mn-ea"/>
              </a:rPr>
              <a:t> </a:t>
            </a:r>
            <a:r>
              <a:rPr lang="en-US" sz="2700">
                <a:latin typeface="微软雅黑" panose="020B0503020204020204" charset="-122"/>
                <a:cs typeface="微软雅黑" panose="020B0503020204020204" charset="-122"/>
                <a:sym typeface="+mn-ea"/>
              </a:rPr>
              <a:t>   </a:t>
            </a:r>
            <a:r>
              <a:rPr sz="2700">
                <a:latin typeface="微软雅黑" panose="020B0503020204020204" charset="-122"/>
                <a:cs typeface="微软雅黑" panose="020B0503020204020204" charset="-122"/>
                <a:sym typeface="+mn-ea"/>
              </a:rPr>
              <a:t>3. 养阴生津</a:t>
            </a:r>
            <a:r>
              <a:rPr lang="en-US" sz="2700">
                <a:latin typeface="Times New Roman" panose="02020603050405020304" charset="0"/>
                <a:cs typeface="Times New Roman" panose="02020603050405020304" charset="0"/>
                <a:sym typeface="+mn-ea"/>
              </a:rPr>
              <a:t> </a:t>
            </a:r>
            <a:r>
              <a:rPr sz="2700">
                <a:latin typeface="Times New Roman" panose="02020603050405020304" charset="0"/>
                <a:cs typeface="Times New Roman" panose="02020603050405020304" charset="0"/>
                <a:sym typeface="+mn-ea"/>
              </a:rPr>
              <a:t>Nourish Yin and generate bodily fluids</a:t>
            </a:r>
            <a:endParaRPr sz="2700">
              <a:latin typeface="Times New Roman" panose="02020603050405020304" charset="0"/>
              <a:cs typeface="Times New Roman" panose="02020603050405020304" charset="0"/>
              <a:sym typeface="+mn-ea"/>
            </a:endParaRPr>
          </a:p>
          <a:p>
            <a:pPr marL="0" indent="0" fontAlgn="base">
              <a:buNone/>
            </a:pPr>
            <a:endParaRPr>
              <a:latin typeface="微软雅黑" panose="020B0503020204020204" charset="-122"/>
              <a:cs typeface="微软雅黑" panose="020B0503020204020204" charset="-122"/>
              <a:sym typeface="+mn-ea"/>
            </a:endParaRPr>
          </a:p>
          <a:p>
            <a:pPr marL="0" indent="0" fontAlgn="base">
              <a:buNone/>
            </a:pPr>
            <a:endParaRPr>
              <a:latin typeface="微软雅黑" panose="020B0503020204020204" charset="-122"/>
              <a:cs typeface="微软雅黑" panose="020B0503020204020204" charset="-122"/>
              <a:sym typeface="+mn-ea"/>
            </a:endParaRPr>
          </a:p>
          <a:p>
            <a:pPr marL="0" indent="0" fontAlgn="base">
              <a:buNone/>
            </a:pPr>
            <a:endParaRPr lang="zh-CN" altLang="en-US" sz="2000" strike="noStrike" noProof="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noRot="1"/>
          </p:cNvSpPr>
          <p:nvPr>
            <p:ph type="title"/>
          </p:nvPr>
        </p:nvSpPr>
        <p:spPr>
          <a:xfrm>
            <a:off x="695423" y="260420"/>
            <a:ext cx="10969709" cy="705600"/>
          </a:xfrm>
        </p:spPr>
        <p:txBody>
          <a:bodyPr anchor="ctr">
            <a:noAutofit/>
          </a:bodyPr>
          <a:p>
            <a:pPr fontAlgn="base"/>
            <a:r>
              <a:rPr sz="1800">
                <a:latin typeface="微软雅黑" panose="020B0503020204020204" charset="-122"/>
                <a:cs typeface="微软雅黑" panose="020B0503020204020204" charset="-122"/>
                <a:sym typeface="+mn-ea"/>
              </a:rPr>
              <a:t>化疗常见毒副反应及中医辨治原则与方法</a:t>
            </a:r>
            <a:br>
              <a:rPr sz="1800">
                <a:latin typeface="微软雅黑" panose="020B0503020204020204" charset="-122"/>
                <a:cs typeface="微软雅黑" panose="020B0503020204020204" charset="-122"/>
                <a:sym typeface="+mn-ea"/>
              </a:rPr>
            </a:br>
            <a:r>
              <a:rPr sz="1800">
                <a:latin typeface="微软雅黑" panose="020B0503020204020204" charset="-122"/>
                <a:cs typeface="微软雅黑" panose="020B0503020204020204" charset="-122"/>
                <a:sym typeface="+mn-ea"/>
              </a:rPr>
              <a:t>Common toxic and side effects of chemotherapy and principles and methods of TCM differentiation and treatment</a:t>
            </a:r>
            <a:br>
              <a:rPr sz="1800">
                <a:latin typeface="微软雅黑" panose="020B0503020204020204" charset="-122"/>
                <a:cs typeface="微软雅黑" panose="020B0503020204020204" charset="-122"/>
                <a:sym typeface="+mn-ea"/>
              </a:rPr>
            </a:br>
            <a:endParaRPr lang="zh-CN" altLang="en-US" sz="1800" strike="noStrike" noProof="1" dirty="0">
              <a:latin typeface="微软雅黑" panose="020B0503020204020204" charset="-122"/>
              <a:cs typeface="微软雅黑" panose="020B0503020204020204" charset="-122"/>
              <a:sym typeface="+mn-ea"/>
            </a:endParaRPr>
          </a:p>
        </p:txBody>
      </p:sp>
      <p:sp>
        <p:nvSpPr>
          <p:cNvPr id="17411" name="文本占位符 17410"/>
          <p:cNvSpPr>
            <a:spLocks noGrp="1"/>
          </p:cNvSpPr>
          <p:nvPr>
            <p:ph idx="1"/>
          </p:nvPr>
        </p:nvSpPr>
        <p:spPr>
          <a:xfrm>
            <a:off x="191135" y="836295"/>
            <a:ext cx="10969625" cy="5996940"/>
          </a:xfrm>
        </p:spPr>
        <p:txBody>
          <a:bodyPr>
            <a:noAutofit/>
          </a:bodyPr>
          <a:p>
            <a:pPr marL="0" indent="0">
              <a:lnSpc>
                <a:spcPct val="100000"/>
              </a:lnSpc>
              <a:buNone/>
            </a:pPr>
            <a:r>
              <a:rPr lang="en-US" altLang="zh-CN" sz="1400">
                <a:latin typeface="微软雅黑" panose="020B0503020204020204" charset="-122"/>
                <a:cs typeface="微软雅黑" panose="020B0503020204020204" charset="-122"/>
                <a:sym typeface="+mn-ea"/>
              </a:rPr>
              <a:t>    </a:t>
            </a:r>
            <a:r>
              <a:rPr lang="zh-CN" sz="1400">
                <a:latin typeface="微软雅黑" panose="020B0503020204020204" charset="-122"/>
                <a:cs typeface="微软雅黑" panose="020B0503020204020204" charset="-122"/>
                <a:sym typeface="+mn-ea"/>
              </a:rPr>
              <a:t>肝癌</a:t>
            </a:r>
            <a:r>
              <a:rPr sz="1400">
                <a:latin typeface="微软雅黑" panose="020B0503020204020204" charset="-122"/>
                <a:cs typeface="微软雅黑" panose="020B0503020204020204" charset="-122"/>
                <a:sym typeface="+mn-ea"/>
              </a:rPr>
              <a:t>患者在化疗过程中常见的毒副反应有：</a:t>
            </a:r>
            <a:r>
              <a:rPr lang="en-US" altLang="zh-CN" sz="1400">
                <a:latin typeface="Times New Roman" panose="02020603050405020304" charset="0"/>
                <a:cs typeface="Times New Roman" panose="02020603050405020304" charset="0"/>
                <a:sym typeface="+mn-ea"/>
              </a:rPr>
              <a:t> </a:t>
            </a:r>
            <a:endParaRPr lang="en-US" altLang="zh-CN" sz="1400">
              <a:latin typeface="Times New Roman" panose="02020603050405020304" charset="0"/>
              <a:cs typeface="Times New Roman" panose="02020603050405020304" charset="0"/>
              <a:sym typeface="+mn-ea"/>
            </a:endParaRPr>
          </a:p>
          <a:p>
            <a:pPr marL="0" indent="0">
              <a:lnSpc>
                <a:spcPct val="100000"/>
              </a:lnSpc>
              <a:buNone/>
            </a:pPr>
            <a:r>
              <a:rPr lang="en-US" altLang="zh-CN" sz="1400">
                <a:latin typeface="Times New Roman" panose="02020603050405020304" charset="0"/>
                <a:cs typeface="Times New Roman" panose="02020603050405020304" charset="0"/>
                <a:sym typeface="+mn-ea"/>
              </a:rPr>
              <a:t>   </a:t>
            </a:r>
            <a:r>
              <a:rPr sz="1400">
                <a:latin typeface="Times New Roman" panose="02020603050405020304" charset="0"/>
                <a:cs typeface="Times New Roman" panose="02020603050405020304" charset="0"/>
                <a:sym typeface="+mn-ea"/>
              </a:rPr>
              <a:t>Common toxic side effects in patients with liver cancer during chemotherapy are:</a:t>
            </a:r>
            <a:endParaRPr sz="1400">
              <a:latin typeface="微软雅黑" panose="020B0503020204020204" charset="-122"/>
              <a:cs typeface="微软雅黑" panose="020B0503020204020204" charset="-122"/>
              <a:sym typeface="+mn-ea"/>
            </a:endParaRPr>
          </a:p>
          <a:p>
            <a:pPr marL="0" indent="0">
              <a:lnSpc>
                <a:spcPct val="100000"/>
              </a:lnSpc>
              <a:buNone/>
            </a:pPr>
            <a:r>
              <a:rPr lang="en-US" sz="1400">
                <a:latin typeface="微软雅黑" panose="020B0503020204020204" charset="-122"/>
                <a:cs typeface="微软雅黑" panose="020B0503020204020204" charset="-122"/>
                <a:sym typeface="+mn-ea"/>
              </a:rPr>
              <a:t>   </a:t>
            </a:r>
            <a:r>
              <a:rPr sz="1400">
                <a:latin typeface="微软雅黑" panose="020B0503020204020204" charset="-122"/>
                <a:cs typeface="微软雅黑" panose="020B0503020204020204" charset="-122"/>
                <a:sym typeface="+mn-ea"/>
              </a:rPr>
              <a:t>(1)消化障碍几乎所有的化疗药物都能引起消化道不同程度的反应, 如食欲减退,上腹饱胀, 恶心呕吐, 腹痛,腹泻等。</a:t>
            </a:r>
            <a:endParaRPr sz="1400">
              <a:latin typeface="微软雅黑" panose="020B0503020204020204" charset="-122"/>
              <a:cs typeface="微软雅黑" panose="020B0503020204020204" charset="-122"/>
              <a:sym typeface="+mn-ea"/>
            </a:endParaRPr>
          </a:p>
          <a:p>
            <a:pPr marL="0" indent="0">
              <a:lnSpc>
                <a:spcPct val="100000"/>
              </a:lnSpc>
              <a:buNone/>
            </a:pPr>
            <a:r>
              <a:rPr sz="1400">
                <a:latin typeface="微软雅黑" panose="020B0503020204020204" charset="-122"/>
                <a:cs typeface="微软雅黑" panose="020B0503020204020204" charset="-122"/>
                <a:sym typeface="+mn-ea"/>
              </a:rPr>
              <a:t> </a:t>
            </a:r>
            <a:r>
              <a:rPr lang="en-US" sz="1400">
                <a:latin typeface="微软雅黑" panose="020B0503020204020204" charset="-122"/>
                <a:cs typeface="微软雅黑" panose="020B0503020204020204" charset="-122"/>
                <a:sym typeface="+mn-ea"/>
              </a:rPr>
              <a:t>     </a:t>
            </a:r>
            <a:r>
              <a:rPr sz="1400">
                <a:latin typeface="Times New Roman" panose="02020603050405020304" charset="0"/>
                <a:cs typeface="Times New Roman" panose="02020603050405020304" charset="0"/>
                <a:sym typeface="+mn-ea"/>
              </a:rPr>
              <a:t> Digestive disorders Almost all chemotherapy drugs can cause varying degrees of reaction in the digestive tract, such as appetite loss, upper abdominal fullness, nausea and vomiting, abdominal pain, diarrhea and so on.</a:t>
            </a:r>
            <a:endParaRPr sz="1400">
              <a:latin typeface="Times New Roman" panose="02020603050405020304" charset="0"/>
              <a:cs typeface="Times New Roman" panose="02020603050405020304" charset="0"/>
              <a:sym typeface="+mn-ea"/>
            </a:endParaRPr>
          </a:p>
          <a:p>
            <a:pPr marL="0" indent="0">
              <a:lnSpc>
                <a:spcPct val="100000"/>
              </a:lnSpc>
              <a:buNone/>
            </a:pPr>
            <a:r>
              <a:rPr lang="en-US" sz="1400">
                <a:latin typeface="微软雅黑" panose="020B0503020204020204" charset="-122"/>
                <a:cs typeface="微软雅黑" panose="020B0503020204020204" charset="-122"/>
                <a:sym typeface="+mn-ea"/>
              </a:rPr>
              <a:t>   </a:t>
            </a:r>
            <a:r>
              <a:rPr sz="1400">
                <a:latin typeface="微软雅黑" panose="020B0503020204020204" charset="-122"/>
                <a:cs typeface="微软雅黑" panose="020B0503020204020204" charset="-122"/>
                <a:sym typeface="+mn-ea"/>
              </a:rPr>
              <a:t>(2)骨髓抑制:主要表现为白细胞和血小板减少, 也可见到红细胞减少和血色素下降,严重时可见全血减少并发再障。</a:t>
            </a:r>
            <a:endParaRPr sz="1400">
              <a:latin typeface="微软雅黑" panose="020B0503020204020204" charset="-122"/>
              <a:cs typeface="微软雅黑" panose="020B0503020204020204" charset="-122"/>
              <a:sym typeface="+mn-ea"/>
            </a:endParaRPr>
          </a:p>
          <a:p>
            <a:pPr marL="0" indent="0">
              <a:lnSpc>
                <a:spcPct val="100000"/>
              </a:lnSpc>
              <a:buNone/>
            </a:pPr>
            <a:r>
              <a:rPr lang="en-US" sz="1400">
                <a:latin typeface="Times New Roman" panose="02020603050405020304" charset="0"/>
                <a:cs typeface="Times New Roman" panose="02020603050405020304" charset="0"/>
                <a:sym typeface="+mn-ea"/>
              </a:rPr>
              <a:t>       </a:t>
            </a:r>
            <a:r>
              <a:rPr sz="1400">
                <a:latin typeface="Times New Roman" panose="02020603050405020304" charset="0"/>
                <a:cs typeface="Times New Roman" panose="02020603050405020304" charset="0"/>
                <a:sym typeface="+mn-ea"/>
              </a:rPr>
              <a:t>Myelosuppression: It is mainly manifested as leukopenia and thrombocytopenia, and can also be seen as a decrease in red blood cells and a decrease in hemoglobin.</a:t>
            </a:r>
            <a:endParaRPr sz="1400">
              <a:latin typeface="Times New Roman" panose="02020603050405020304" charset="0"/>
              <a:cs typeface="Times New Roman" panose="02020603050405020304" charset="0"/>
              <a:sym typeface="+mn-ea"/>
            </a:endParaRPr>
          </a:p>
          <a:p>
            <a:pPr marL="0" indent="0">
              <a:lnSpc>
                <a:spcPct val="100000"/>
              </a:lnSpc>
              <a:buNone/>
            </a:pPr>
            <a:r>
              <a:rPr lang="en-US" sz="1400">
                <a:latin typeface="微软雅黑" panose="020B0503020204020204" charset="-122"/>
                <a:cs typeface="微软雅黑" panose="020B0503020204020204" charset="-122"/>
                <a:sym typeface="+mn-ea"/>
              </a:rPr>
              <a:t>   </a:t>
            </a:r>
            <a:r>
              <a:rPr sz="1400">
                <a:latin typeface="微软雅黑" panose="020B0503020204020204" charset="-122"/>
                <a:cs typeface="微软雅黑" panose="020B0503020204020204" charset="-122"/>
                <a:sym typeface="+mn-ea"/>
              </a:rPr>
              <a:t>(3)机体衰弱:主要可见全身疲乏, 四肢乏力, 精神不振, 甚或心慌, 气短汗多等。</a:t>
            </a:r>
            <a:endParaRPr sz="1400">
              <a:latin typeface="微软雅黑" panose="020B0503020204020204" charset="-122"/>
              <a:cs typeface="微软雅黑" panose="020B0503020204020204" charset="-122"/>
              <a:sym typeface="+mn-ea"/>
            </a:endParaRPr>
          </a:p>
          <a:p>
            <a:pPr marL="0" indent="0">
              <a:lnSpc>
                <a:spcPct val="100000"/>
              </a:lnSpc>
              <a:buNone/>
            </a:pPr>
            <a:r>
              <a:rPr sz="1400">
                <a:latin typeface="微软雅黑" panose="020B0503020204020204" charset="-122"/>
                <a:cs typeface="微软雅黑" panose="020B0503020204020204" charset="-122"/>
                <a:sym typeface="+mn-ea"/>
              </a:rPr>
              <a:t> </a:t>
            </a:r>
            <a:r>
              <a:rPr lang="en-US" sz="1400">
                <a:latin typeface="微软雅黑" panose="020B0503020204020204" charset="-122"/>
                <a:cs typeface="微软雅黑" panose="020B0503020204020204" charset="-122"/>
                <a:sym typeface="+mn-ea"/>
              </a:rPr>
              <a:t>    </a:t>
            </a:r>
            <a:r>
              <a:rPr sz="1400">
                <a:latin typeface="Times New Roman" panose="02020603050405020304" charset="0"/>
                <a:cs typeface="Times New Roman" panose="02020603050405020304" charset="0"/>
                <a:sym typeface="+mn-ea"/>
              </a:rPr>
              <a:t>Body weakness: mainly visible body fatigue, limb weakness, mental malaise, or even palpitation, shortness of breath and sweating.</a:t>
            </a:r>
            <a:endParaRPr sz="1400">
              <a:latin typeface="微软雅黑" panose="020B0503020204020204" charset="-122"/>
              <a:cs typeface="微软雅黑" panose="020B0503020204020204" charset="-122"/>
              <a:sym typeface="+mn-ea"/>
            </a:endParaRPr>
          </a:p>
          <a:p>
            <a:pPr marL="0" indent="0">
              <a:lnSpc>
                <a:spcPct val="100000"/>
              </a:lnSpc>
              <a:buNone/>
            </a:pPr>
            <a:r>
              <a:rPr lang="en-US" sz="1400">
                <a:latin typeface="微软雅黑" panose="020B0503020204020204" charset="-122"/>
                <a:cs typeface="微软雅黑" panose="020B0503020204020204" charset="-122"/>
                <a:sym typeface="+mn-ea"/>
              </a:rPr>
              <a:t>   </a:t>
            </a:r>
            <a:r>
              <a:rPr sz="1400">
                <a:latin typeface="微软雅黑" panose="020B0503020204020204" charset="-122"/>
                <a:cs typeface="微软雅黑" panose="020B0503020204020204" charset="-122"/>
                <a:sym typeface="+mn-ea"/>
              </a:rPr>
              <a:t>(4)炎症反应:可见发烧, 头晕, 头痛, 口干舌燥,便血,尿血,大便秘结等。</a:t>
            </a:r>
            <a:r>
              <a:rPr sz="1400">
                <a:latin typeface="Times New Roman" panose="02020603050405020304" charset="0"/>
                <a:cs typeface="Times New Roman" panose="02020603050405020304" charset="0"/>
                <a:sym typeface="+mn-ea"/>
              </a:rPr>
              <a:t>Inflammation: fever, dizziness, headache, dry mouth, blood in stool, blood in urine, constipation, etc.</a:t>
            </a:r>
            <a:endParaRPr sz="1400">
              <a:latin typeface="微软雅黑" panose="020B0503020204020204" charset="-122"/>
              <a:cs typeface="微软雅黑" panose="020B0503020204020204" charset="-122"/>
              <a:sym typeface="+mn-ea"/>
            </a:endParaRPr>
          </a:p>
          <a:p>
            <a:pPr marL="0" indent="0">
              <a:lnSpc>
                <a:spcPct val="100000"/>
              </a:lnSpc>
              <a:buNone/>
            </a:pPr>
            <a:r>
              <a:rPr lang="en-US" sz="1400">
                <a:latin typeface="微软雅黑" panose="020B0503020204020204" charset="-122"/>
                <a:cs typeface="微软雅黑" panose="020B0503020204020204" charset="-122"/>
                <a:sym typeface="+mn-ea"/>
              </a:rPr>
              <a:t>   </a:t>
            </a:r>
            <a:r>
              <a:rPr sz="1400">
                <a:latin typeface="微软雅黑" panose="020B0503020204020204" charset="-122"/>
                <a:cs typeface="微软雅黑" panose="020B0503020204020204" charset="-122"/>
                <a:sym typeface="+mn-ea"/>
              </a:rPr>
              <a:t>(5)多种脏器及组织损伤:如阿霉素,柔红霉素,抗癌锑等,对心肌有损伤, 中毒时出现心悸, 气短, 胸闷不适,严重时可发生心力衰竭;氨甲喋呤等大剂量或长时期使用, 易引起肝脏功能损害, 产生中毒性肝炎;大剂量顺铂可引起膀胱炎;长春新碱等对周围未梢神经有损害,产生肢端麻木等。</a:t>
            </a:r>
            <a:endParaRPr sz="1400">
              <a:latin typeface="微软雅黑" panose="020B0503020204020204" charset="-122"/>
              <a:cs typeface="微软雅黑" panose="020B0503020204020204" charset="-122"/>
              <a:sym typeface="+mn-ea"/>
            </a:endParaRPr>
          </a:p>
          <a:p>
            <a:pPr marL="0" indent="0">
              <a:lnSpc>
                <a:spcPct val="100000"/>
              </a:lnSpc>
              <a:buNone/>
            </a:pPr>
            <a:r>
              <a:rPr sz="1400">
                <a:latin typeface="微软雅黑" panose="020B0503020204020204" charset="-122"/>
                <a:cs typeface="微软雅黑" panose="020B0503020204020204" charset="-122"/>
                <a:sym typeface="+mn-ea"/>
              </a:rPr>
              <a:t> </a:t>
            </a:r>
            <a:r>
              <a:rPr lang="en-US" sz="1400">
                <a:latin typeface="微软雅黑" panose="020B0503020204020204" charset="-122"/>
                <a:cs typeface="微软雅黑" panose="020B0503020204020204" charset="-122"/>
                <a:sym typeface="+mn-ea"/>
              </a:rPr>
              <a:t>    </a:t>
            </a:r>
            <a:r>
              <a:rPr sz="1400">
                <a:latin typeface="Times New Roman" panose="02020603050405020304" charset="0"/>
                <a:cs typeface="Times New Roman" panose="02020603050405020304" charset="0"/>
                <a:sym typeface="+mn-ea"/>
              </a:rPr>
              <a:t>A variety of organ and tissue damage: such as doxorubicin, daunorubicin, anti-cancer antimony, etc., damage to the myocardium, palpitations, shortness of breath, chest discomfort, and heart failure can occur in serious cases; Large dose of methotrexate or long term use, easy to cause liver function damage, toxic hepatitis; Large dose of cisplatin can cause cystitis. Vincristine and other peripheral peripheral nerve damage, resulting in limb numbness and so on.</a:t>
            </a:r>
            <a:endParaRPr sz="1400">
              <a:latin typeface="Times New Roman" panose="02020603050405020304" charset="0"/>
              <a:cs typeface="Times New Roman" panose="02020603050405020304" charset="0"/>
              <a:sym typeface="+mn-ea"/>
            </a:endParaRPr>
          </a:p>
          <a:p>
            <a:pPr marL="0" indent="0">
              <a:lnSpc>
                <a:spcPct val="100000"/>
              </a:lnSpc>
              <a:buNone/>
            </a:pPr>
            <a:endParaRPr lang="zh-CN" altLang="en-US" sz="1400" strike="noStrike" noProof="1" dirty="0">
              <a:solidFill>
                <a:schemeClr val="tx1"/>
              </a:solidFill>
              <a:latin typeface="Times New Roman" panose="02020603050405020304" charset="0"/>
              <a:cs typeface="Times New Roman" panose="0202060305040502030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noRot="1"/>
          </p:cNvSpPr>
          <p:nvPr>
            <p:ph type="title"/>
          </p:nvPr>
        </p:nvSpPr>
        <p:spPr>
          <a:xfrm>
            <a:off x="191770" y="260350"/>
            <a:ext cx="11976100" cy="705485"/>
          </a:xfrm>
        </p:spPr>
        <p:txBody>
          <a:bodyPr anchor="ctr">
            <a:noAutofit/>
          </a:bodyPr>
          <a:p>
            <a:pPr fontAlgn="base"/>
            <a:r>
              <a:rPr lang="zh-CN" altLang="en-US" sz="2400" strike="noStrike" noProof="1" dirty="0"/>
              <a:t>肝癌</a:t>
            </a:r>
            <a:r>
              <a:rPr sz="2400">
                <a:latin typeface="微软雅黑" panose="020B0503020204020204" charset="-122"/>
                <a:cs typeface="微软雅黑" panose="020B0503020204020204" charset="-122"/>
                <a:sym typeface="+mn-ea"/>
              </a:rPr>
              <a:t>化疗常见毒副反应</a:t>
            </a:r>
            <a:r>
              <a:rPr lang="zh-CN" sz="2400">
                <a:latin typeface="微软雅黑" panose="020B0503020204020204" charset="-122"/>
                <a:cs typeface="微软雅黑" panose="020B0503020204020204" charset="-122"/>
                <a:sym typeface="+mn-ea"/>
              </a:rPr>
              <a:t>的</a:t>
            </a:r>
            <a:r>
              <a:rPr sz="2400">
                <a:latin typeface="微软雅黑" panose="020B0503020204020204" charset="-122"/>
                <a:cs typeface="微软雅黑" panose="020B0503020204020204" charset="-122"/>
                <a:sym typeface="+mn-ea"/>
              </a:rPr>
              <a:t>中医辨治原则与方法</a:t>
            </a:r>
            <a:br>
              <a:rPr sz="2400">
                <a:latin typeface="微软雅黑" panose="020B0503020204020204" charset="-122"/>
                <a:cs typeface="微软雅黑" panose="020B0503020204020204" charset="-122"/>
                <a:sym typeface="+mn-ea"/>
              </a:rPr>
            </a:br>
            <a:r>
              <a:rPr sz="2400">
                <a:sym typeface="+mn-ea"/>
              </a:rPr>
              <a:t>Principles and methods of TCM differentiation and treatment of common toxic and side effects of chemotherapy for liver cancer</a:t>
            </a:r>
            <a:endParaRPr lang="zh-CN" altLang="en-US" sz="2400" strike="noStrike" noProof="1" dirty="0">
              <a:sym typeface="+mn-ea"/>
            </a:endParaRPr>
          </a:p>
        </p:txBody>
      </p:sp>
      <p:sp>
        <p:nvSpPr>
          <p:cNvPr id="18435" name="文本占位符 18434"/>
          <p:cNvSpPr>
            <a:spLocks noGrp="1"/>
          </p:cNvSpPr>
          <p:nvPr>
            <p:ph idx="1"/>
          </p:nvPr>
        </p:nvSpPr>
        <p:spPr>
          <a:xfrm>
            <a:off x="407035" y="764540"/>
            <a:ext cx="11653520" cy="5995670"/>
          </a:xfrm>
        </p:spPr>
        <p:txBody>
          <a:bodyPr>
            <a:normAutofit fontScale="25000"/>
          </a:bodyPr>
          <a:p>
            <a:pPr marL="0" indent="0" fontAlgn="base">
              <a:buNone/>
            </a:pPr>
            <a:endParaRPr lang="en-US" altLang="zh-CN" sz="4000" strike="noStrike" noProof="1" dirty="0"/>
          </a:p>
          <a:p>
            <a:pPr marL="0" indent="0" fontAlgn="base">
              <a:buNone/>
            </a:pPr>
            <a:r>
              <a:rPr lang="en-US" sz="4000" b="1">
                <a:solidFill>
                  <a:srgbClr val="FF0000"/>
                </a:solidFill>
                <a:latin typeface="微软雅黑" panose="020B0503020204020204" charset="-122"/>
                <a:cs typeface="微软雅黑" panose="020B0503020204020204" charset="-122"/>
                <a:sym typeface="+mn-ea"/>
              </a:rPr>
              <a:t>      </a:t>
            </a:r>
            <a:r>
              <a:rPr sz="5600" b="1">
                <a:solidFill>
                  <a:srgbClr val="FF0000"/>
                </a:solidFill>
                <a:latin typeface="微软雅黑" panose="020B0503020204020204" charset="-122"/>
                <a:cs typeface="微软雅黑" panose="020B0503020204020204" charset="-122"/>
                <a:sym typeface="+mn-ea"/>
              </a:rPr>
              <a:t>根据上述表现,多数学者认为其病机主要为气血损伤, 脾胃失调、肝肾亏损等,但毒热伤阴之证也可见到.因此其主要治疗原则为扶正培本, 常用益气养血,健脾和胃，滋补肝肾等方法。</a:t>
            </a:r>
            <a:endParaRPr sz="5600" b="1">
              <a:solidFill>
                <a:srgbClr val="FF0000"/>
              </a:solidFill>
              <a:latin typeface="微软雅黑" panose="020B0503020204020204" charset="-122"/>
              <a:cs typeface="微软雅黑" panose="020B0503020204020204" charset="-122"/>
              <a:sym typeface="+mn-ea"/>
            </a:endParaRPr>
          </a:p>
          <a:p>
            <a:pPr marL="0" indent="0" fontAlgn="base">
              <a:buNone/>
            </a:pPr>
            <a:r>
              <a:rPr sz="5600" b="1">
                <a:solidFill>
                  <a:srgbClr val="FF0000"/>
                </a:solidFill>
                <a:latin typeface="微软雅黑" panose="020B0503020204020204" charset="-122"/>
                <a:cs typeface="微软雅黑" panose="020B0503020204020204" charset="-122"/>
                <a:sym typeface="+mn-ea"/>
              </a:rPr>
              <a:t>According to the above manifestations, most scholars believe that its pathogenesis is mainly qi and blood injury, spleen and stomach disorder, liver and kidney deficit, but the syndrome of toxic heat damaging Yin can also be seen. Therefore, its main treatment principle is to support the normal Peiben, often use the method of supplementing qi and blood, invigorating spleen and stomach, and nourishing liver and kidney.</a:t>
            </a:r>
            <a:endParaRPr sz="5600" b="1">
              <a:solidFill>
                <a:srgbClr val="FF0000"/>
              </a:solidFill>
              <a:latin typeface="微软雅黑" panose="020B0503020204020204" charset="-122"/>
              <a:cs typeface="微软雅黑" panose="020B0503020204020204" charset="-122"/>
              <a:sym typeface="+mn-ea"/>
            </a:endParaRPr>
          </a:p>
          <a:p>
            <a:pPr marL="0" indent="0" fontAlgn="base">
              <a:buNone/>
            </a:pPr>
            <a:r>
              <a:rPr sz="5600" b="1">
                <a:solidFill>
                  <a:srgbClr val="FF0000"/>
                </a:solidFill>
                <a:latin typeface="微软雅黑" panose="020B0503020204020204" charset="-122"/>
                <a:cs typeface="微软雅黑" panose="020B0503020204020204" charset="-122"/>
                <a:sym typeface="+mn-ea"/>
              </a:rPr>
              <a:t> </a:t>
            </a:r>
            <a:r>
              <a:rPr lang="en-US" sz="5600" b="1">
                <a:solidFill>
                  <a:srgbClr val="FF0000"/>
                </a:solidFill>
                <a:latin typeface="微软雅黑" panose="020B0503020204020204" charset="-122"/>
                <a:cs typeface="微软雅黑" panose="020B0503020204020204" charset="-122"/>
                <a:sym typeface="+mn-ea"/>
              </a:rPr>
              <a:t>    </a:t>
            </a:r>
            <a:r>
              <a:rPr sz="5600">
                <a:latin typeface="微软雅黑" panose="020B0503020204020204" charset="-122"/>
                <a:cs typeface="微软雅黑" panose="020B0503020204020204" charset="-122"/>
                <a:sym typeface="+mn-ea"/>
              </a:rPr>
              <a:t>若出现炎症反应时, 可酌加清热解毒之品,具体而言, 对有消化障碍者, 常治以健脾和胃,理气降逆及醒脑开胃之法。腹痛可加木香, 元胡, 白芍;腹泻可加肉豆寇、山药,芡实、莲肉、罂粟壳等。</a:t>
            </a:r>
            <a:r>
              <a:rPr sz="5600" b="1">
                <a:solidFill>
                  <a:srgbClr val="FF0000"/>
                </a:solidFill>
                <a:latin typeface="微软雅黑" panose="020B0503020204020204" charset="-122"/>
                <a:cs typeface="微软雅黑" panose="020B0503020204020204" charset="-122"/>
                <a:sym typeface="+mn-ea"/>
              </a:rPr>
              <a:t> </a:t>
            </a:r>
            <a:r>
              <a:rPr lang="en-US" sz="5600" b="1">
                <a:solidFill>
                  <a:srgbClr val="FF0000"/>
                </a:solidFill>
                <a:latin typeface="微软雅黑" panose="020B0503020204020204" charset="-122"/>
                <a:cs typeface="微软雅黑" panose="020B0503020204020204" charset="-122"/>
                <a:sym typeface="+mn-ea"/>
              </a:rPr>
              <a:t>   </a:t>
            </a:r>
            <a:endParaRPr lang="en-US" sz="5600" b="1">
              <a:solidFill>
                <a:srgbClr val="FF0000"/>
              </a:solidFill>
              <a:latin typeface="微软雅黑" panose="020B0503020204020204" charset="-122"/>
              <a:cs typeface="微软雅黑" panose="020B0503020204020204" charset="-122"/>
              <a:sym typeface="+mn-ea"/>
            </a:endParaRPr>
          </a:p>
          <a:p>
            <a:pPr marL="0" indent="0" fontAlgn="base">
              <a:buNone/>
            </a:pPr>
            <a:r>
              <a:rPr sz="5600">
                <a:latin typeface="微软雅黑" panose="020B0503020204020204" charset="-122"/>
                <a:cs typeface="微软雅黑" panose="020B0503020204020204" charset="-122"/>
                <a:sym typeface="+mn-ea"/>
              </a:rPr>
              <a:t>When inflammation occurs, it is advisable to add ingredients that clear heat and detoxify. Specifically, for those with digestive disorders, the usual treatment methods involve nourishing the spleen and stomach, regulating qi and descending adverse qi, as well as awakening the mind and stimulating appetite. For abdominal pain, ingredients such as saussurea lappa, Corydalis yanhusuo, and white peony root can be added. For diarrhea, ingredients like nutmeg, Chinese yam, gorgon fruit, lotus seed, and poppy shell can be incorporated.</a:t>
            </a:r>
            <a:endParaRPr sz="5600">
              <a:latin typeface="微软雅黑" panose="020B0503020204020204" charset="-122"/>
              <a:cs typeface="微软雅黑" panose="020B0503020204020204" charset="-122"/>
              <a:sym typeface="+mn-ea"/>
            </a:endParaRPr>
          </a:p>
          <a:p>
            <a:pPr marL="0" indent="0" fontAlgn="base">
              <a:buNone/>
            </a:pPr>
            <a:r>
              <a:rPr sz="5600">
                <a:latin typeface="微软雅黑" panose="020B0503020204020204" charset="-122"/>
                <a:cs typeface="微软雅黑" panose="020B0503020204020204" charset="-122"/>
                <a:sym typeface="+mn-ea"/>
              </a:rPr>
              <a:t> </a:t>
            </a:r>
            <a:r>
              <a:rPr lang="en-US" sz="5600">
                <a:latin typeface="微软雅黑" panose="020B0503020204020204" charset="-122"/>
                <a:cs typeface="微软雅黑" panose="020B0503020204020204" charset="-122"/>
                <a:sym typeface="+mn-ea"/>
              </a:rPr>
              <a:t>    </a:t>
            </a:r>
            <a:r>
              <a:rPr sz="5600">
                <a:latin typeface="微软雅黑" panose="020B0503020204020204" charset="-122"/>
                <a:cs typeface="微软雅黑" panose="020B0503020204020204" charset="-122"/>
                <a:sym typeface="+mn-ea"/>
              </a:rPr>
              <a:t>对有骨髓抑制者,白细胞减少者,血小板减少者, 红细胞减少者,有心肌损伤</a:t>
            </a:r>
            <a:r>
              <a:rPr lang="zh-CN" sz="5600">
                <a:latin typeface="微软雅黑" panose="020B0503020204020204" charset="-122"/>
                <a:cs typeface="微软雅黑" panose="020B0503020204020204" charset="-122"/>
                <a:sym typeface="+mn-ea"/>
              </a:rPr>
              <a:t>我院均采取五</a:t>
            </a:r>
            <a:r>
              <a:rPr lang="zh-CN" sz="5600" b="1">
                <a:solidFill>
                  <a:schemeClr val="tx1">
                    <a:lumMod val="65000"/>
                    <a:lumOff val="35000"/>
                  </a:schemeClr>
                </a:solidFill>
                <a:latin typeface="微软雅黑" panose="020B0503020204020204" charset="-122"/>
                <a:cs typeface="微软雅黑" panose="020B0503020204020204" charset="-122"/>
                <a:sym typeface="+mn-ea"/>
              </a:rPr>
              <a:t>参三胶汤。</a:t>
            </a:r>
            <a:endParaRPr lang="zh-CN" sz="5600" b="1">
              <a:solidFill>
                <a:schemeClr val="tx1">
                  <a:lumMod val="65000"/>
                  <a:lumOff val="35000"/>
                </a:schemeClr>
              </a:solidFill>
              <a:latin typeface="微软雅黑" panose="020B0503020204020204" charset="-122"/>
              <a:cs typeface="微软雅黑" panose="020B0503020204020204" charset="-122"/>
              <a:sym typeface="+mn-ea"/>
            </a:endParaRPr>
          </a:p>
          <a:p>
            <a:pPr marL="0" indent="0" fontAlgn="base">
              <a:buNone/>
            </a:pPr>
            <a:r>
              <a:rPr lang="en-US" sz="5600">
                <a:latin typeface="微软雅黑" panose="020B0503020204020204" charset="-122"/>
                <a:cs typeface="微软雅黑" panose="020B0503020204020204" charset="-122"/>
                <a:sym typeface="+mn-ea"/>
              </a:rPr>
              <a:t>  </a:t>
            </a:r>
            <a:r>
              <a:rPr sz="5600">
                <a:latin typeface="微软雅黑" panose="020B0503020204020204" charset="-122"/>
                <a:cs typeface="微软雅黑" panose="020B0503020204020204" charset="-122"/>
                <a:sym typeface="+mn-ea"/>
              </a:rPr>
              <a:t>The patients with bone marrow suppression, leukopenia, thrombocytopenia, erythrocytopenia and myocardial injury were treated with Wushen Sanjiao decoction in our hospital.</a:t>
            </a:r>
            <a:endParaRPr sz="5600">
              <a:latin typeface="微软雅黑" panose="020B0503020204020204" charset="-122"/>
              <a:cs typeface="微软雅黑" panose="020B0503020204020204" charset="-122"/>
              <a:sym typeface="+mn-ea"/>
            </a:endParaRPr>
          </a:p>
          <a:p>
            <a:pPr marL="0" indent="0" fontAlgn="base">
              <a:buNone/>
            </a:pPr>
            <a:endParaRPr b="1">
              <a:solidFill>
                <a:srgbClr val="FF0000"/>
              </a:solidFill>
              <a:latin typeface="微软雅黑" panose="020B0503020204020204" charset="-122"/>
              <a:cs typeface="微软雅黑" panose="020B0503020204020204" charset="-122"/>
              <a:sym typeface="+mn-ea"/>
            </a:endParaRPr>
          </a:p>
          <a:p>
            <a:pPr marL="0" indent="0" fontAlgn="base">
              <a:buNone/>
            </a:pPr>
            <a:endParaRPr lang="zh-CN" altLang="en-US" sz="2000" strike="noStrike" noProof="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21505"/>
          <p:cNvSpPr>
            <a:spLocks noGrp="1" noRot="1"/>
          </p:cNvSpPr>
          <p:nvPr>
            <p:ph type="title"/>
          </p:nvPr>
        </p:nvSpPr>
        <p:spPr>
          <a:xfrm>
            <a:off x="479523" y="188665"/>
            <a:ext cx="10969709" cy="705600"/>
          </a:xfrm>
        </p:spPr>
        <p:txBody>
          <a:bodyPr anchor="ctr">
            <a:noAutofit/>
          </a:bodyPr>
          <a:p>
            <a:pPr fontAlgn="base"/>
            <a:r>
              <a:rPr lang="en-US" altLang="zh-CN" sz="2400" strike="noStrike" noProof="1" dirty="0"/>
              <a:t> </a:t>
            </a:r>
            <a:r>
              <a:rPr lang="zh-CN" altLang="en-US" sz="2400" strike="noStrike" noProof="1" dirty="0"/>
              <a:t>中成药</a:t>
            </a:r>
            <a:br>
              <a:rPr lang="zh-CN" altLang="en-US" sz="2400" strike="noStrike" noProof="1" dirty="0"/>
            </a:br>
            <a:r>
              <a:rPr sz="2400" dirty="0">
                <a:sym typeface="+mn-ea"/>
              </a:rPr>
              <a:t>Chinese Traditional medicine</a:t>
            </a:r>
            <a:endParaRPr lang="zh-CN" altLang="en-US" sz="2400" strike="noStrike" noProof="1" dirty="0">
              <a:sym typeface="+mn-ea"/>
            </a:endParaRPr>
          </a:p>
        </p:txBody>
      </p:sp>
      <p:sp>
        <p:nvSpPr>
          <p:cNvPr id="21507" name="文本占位符 21506"/>
          <p:cNvSpPr>
            <a:spLocks noGrp="1"/>
          </p:cNvSpPr>
          <p:nvPr>
            <p:ph idx="1"/>
          </p:nvPr>
        </p:nvSpPr>
        <p:spPr>
          <a:xfrm>
            <a:off x="479425" y="908685"/>
            <a:ext cx="11560175" cy="5629275"/>
          </a:xfrm>
        </p:spPr>
        <p:txBody>
          <a:bodyPr>
            <a:noAutofit/>
          </a:bodyPr>
          <a:p>
            <a:pPr marL="0" indent="0" fontAlgn="base">
              <a:buNone/>
            </a:pPr>
            <a:r>
              <a:rPr lang="zh-CN" altLang="en-US" sz="1200" strike="noStrike" noProof="1" dirty="0">
                <a:solidFill>
                  <a:schemeClr val="tx1"/>
                </a:solidFill>
              </a:rPr>
              <a:t>片仔癀（清热解毒，活血通络，消肿止痛）：平消胶囊（活血化瘀，止痛散结，清热解毒，扶正祛邪）：槐耳颗粒（扶正固本，活血消癥）：华蟾素胶囊（解毒，消肿，止痛）：复方斑蝥胶囊（破血消瘀，攻毒蚀疮）：金龙胶囊（破瘀结，解郁通络）：鳖甲煎丸（祛瘀化痰，软坚消癥）：复方苦参注射液（清热利湿，凉血解毒，散结止痛）：华蟾素注射液（解毒，消肿，止痛）：艾迪注射液（清热解毒，消瘀散结）：康艾注射液（益气扶正，清热解毒）：</a:t>
            </a:r>
            <a:endParaRPr lang="zh-CN" altLang="en-US" sz="1200" strike="noStrike" noProof="1" dirty="0">
              <a:solidFill>
                <a:schemeClr val="tx1"/>
              </a:solidFill>
            </a:endParaRPr>
          </a:p>
          <a:p>
            <a:pPr marL="0" indent="0" fontAlgn="base">
              <a:buNone/>
            </a:pPr>
            <a:r>
              <a:rPr lang="zh-CN" altLang="en-US" sz="1200" dirty="0">
                <a:solidFill>
                  <a:schemeClr val="tx1"/>
                </a:solidFill>
                <a:latin typeface="Times New Roman" panose="02020603050405020304" charset="0"/>
                <a:cs typeface="Times New Roman" panose="02020603050405020304" charset="0"/>
                <a:sym typeface="+mn-ea"/>
              </a:rPr>
              <a:t>PIEN TZE HUANG (for clearing heat and detoxifying, activating blood circulation and collaterals, reducing swelling and relieving pain):</a:t>
            </a:r>
            <a:endParaRPr lang="zh-CN" altLang="en-US" sz="1200" strike="noStrike" noProof="1" dirty="0">
              <a:solidFill>
                <a:schemeClr val="tx1"/>
              </a:solidFill>
              <a:latin typeface="Times New Roman" panose="02020603050405020304" charset="0"/>
              <a:cs typeface="Times New Roman" panose="02020603050405020304" charset="0"/>
            </a:endParaRPr>
          </a:p>
          <a:p>
            <a:pPr marL="0" indent="0" fontAlgn="base">
              <a:buNone/>
            </a:pPr>
            <a:r>
              <a:rPr lang="zh-CN" altLang="en-US" sz="1200" dirty="0">
                <a:solidFill>
                  <a:schemeClr val="tx1"/>
                </a:solidFill>
                <a:latin typeface="Times New Roman" panose="02020603050405020304" charset="0"/>
                <a:cs typeface="Times New Roman" panose="02020603050405020304" charset="0"/>
                <a:sym typeface="+mn-ea"/>
              </a:rPr>
              <a:t>Pingxiao Capsules (for activating blood circulation to dissipate blood stasis, relieving pain and dissolving nodules, clearing heat and detoxifying, strengthening the body's resistance):</a:t>
            </a:r>
            <a:endParaRPr lang="zh-CN" altLang="en-US" sz="1200" strike="noStrike" noProof="1" dirty="0">
              <a:solidFill>
                <a:schemeClr val="tx1"/>
              </a:solidFill>
              <a:latin typeface="Times New Roman" panose="02020603050405020304" charset="0"/>
              <a:cs typeface="Times New Roman" panose="02020603050405020304" charset="0"/>
            </a:endParaRPr>
          </a:p>
          <a:p>
            <a:pPr marL="0" indent="0" fontAlgn="base">
              <a:buNone/>
            </a:pPr>
            <a:r>
              <a:rPr lang="zh-CN" altLang="en-US" sz="1200" dirty="0">
                <a:solidFill>
                  <a:schemeClr val="tx1"/>
                </a:solidFill>
                <a:latin typeface="Times New Roman" panose="02020603050405020304" charset="0"/>
                <a:cs typeface="Times New Roman" panose="02020603050405020304" charset="0"/>
                <a:sym typeface="+mn-ea"/>
              </a:rPr>
              <a:t>Huaier Granules(for strengthening the body's resistance, activating blood circulation and dissipating masses):</a:t>
            </a:r>
            <a:endParaRPr lang="zh-CN" altLang="en-US" sz="1200" strike="noStrike" noProof="1" dirty="0">
              <a:solidFill>
                <a:schemeClr val="tx1"/>
              </a:solidFill>
              <a:latin typeface="Times New Roman" panose="02020603050405020304" charset="0"/>
              <a:cs typeface="Times New Roman" panose="02020603050405020304" charset="0"/>
            </a:endParaRPr>
          </a:p>
          <a:p>
            <a:pPr marL="0" indent="0" fontAlgn="base">
              <a:buNone/>
            </a:pPr>
            <a:r>
              <a:rPr lang="zh-CN" altLang="en-US" sz="1200" dirty="0">
                <a:solidFill>
                  <a:schemeClr val="tx1"/>
                </a:solidFill>
                <a:latin typeface="Times New Roman" panose="02020603050405020304" charset="0"/>
                <a:cs typeface="Times New Roman" panose="02020603050405020304" charset="0"/>
                <a:sym typeface="+mn-ea"/>
              </a:rPr>
              <a:t>Huachansu Capsules (for detoxifying, reducing swelling, and relieving pain):</a:t>
            </a:r>
            <a:endParaRPr lang="zh-CN" altLang="en-US" sz="1200" strike="noStrike" noProof="1" dirty="0">
              <a:solidFill>
                <a:schemeClr val="tx1"/>
              </a:solidFill>
              <a:latin typeface="Times New Roman" panose="02020603050405020304" charset="0"/>
              <a:cs typeface="Times New Roman" panose="02020603050405020304" charset="0"/>
            </a:endParaRPr>
          </a:p>
          <a:p>
            <a:pPr marL="0" indent="0" fontAlgn="base">
              <a:buNone/>
            </a:pPr>
            <a:r>
              <a:rPr lang="zh-CN" altLang="en-US" sz="1200" dirty="0">
                <a:solidFill>
                  <a:schemeClr val="tx1"/>
                </a:solidFill>
                <a:latin typeface="Times New Roman" panose="02020603050405020304" charset="0"/>
                <a:cs typeface="Times New Roman" panose="02020603050405020304" charset="0"/>
                <a:sym typeface="+mn-ea"/>
              </a:rPr>
              <a:t>Compound Cantharidis Capsules (for breaking up blood and dissipating stagnation, attacking poison and eroding sores):</a:t>
            </a:r>
            <a:endParaRPr lang="zh-CN" altLang="en-US" sz="1200" strike="noStrike" noProof="1" dirty="0">
              <a:solidFill>
                <a:schemeClr val="tx1"/>
              </a:solidFill>
              <a:latin typeface="Times New Roman" panose="02020603050405020304" charset="0"/>
              <a:cs typeface="Times New Roman" panose="02020603050405020304" charset="0"/>
            </a:endParaRPr>
          </a:p>
          <a:p>
            <a:pPr marL="0" indent="0" fontAlgn="base">
              <a:buNone/>
            </a:pPr>
            <a:r>
              <a:rPr lang="zh-CN" altLang="en-US" sz="1200" dirty="0">
                <a:solidFill>
                  <a:schemeClr val="tx1"/>
                </a:solidFill>
                <a:latin typeface="Times New Roman" panose="02020603050405020304" charset="0"/>
                <a:cs typeface="Times New Roman" panose="02020603050405020304" charset="0"/>
                <a:sym typeface="+mn-ea"/>
              </a:rPr>
              <a:t>Jinlong Capsules (for breaking up stagnation and masses, relieving depression and activating collaterals):</a:t>
            </a:r>
            <a:endParaRPr lang="zh-CN" altLang="en-US" sz="1200" strike="noStrike" noProof="1" dirty="0">
              <a:solidFill>
                <a:schemeClr val="tx1"/>
              </a:solidFill>
              <a:latin typeface="Times New Roman" panose="02020603050405020304" charset="0"/>
              <a:cs typeface="Times New Roman" panose="02020603050405020304" charset="0"/>
            </a:endParaRPr>
          </a:p>
          <a:p>
            <a:pPr marL="0" indent="0" fontAlgn="base">
              <a:buNone/>
            </a:pPr>
            <a:r>
              <a:rPr lang="zh-CN" altLang="en-US" sz="1200" dirty="0">
                <a:solidFill>
                  <a:schemeClr val="tx1"/>
                </a:solidFill>
                <a:latin typeface="Times New Roman" panose="02020603050405020304" charset="0"/>
                <a:cs typeface="Times New Roman" panose="02020603050405020304" charset="0"/>
                <a:sym typeface="+mn-ea"/>
              </a:rPr>
              <a:t>Biejia decoction (for dispelling stagnation and resolving phlegm, softening hardness and dissipating masses):</a:t>
            </a:r>
            <a:endParaRPr lang="zh-CN" altLang="en-US" sz="1200" strike="noStrike" noProof="1" dirty="0">
              <a:solidFill>
                <a:schemeClr val="tx1"/>
              </a:solidFill>
              <a:latin typeface="Times New Roman" panose="02020603050405020304" charset="0"/>
              <a:cs typeface="Times New Roman" panose="02020603050405020304" charset="0"/>
            </a:endParaRPr>
          </a:p>
          <a:p>
            <a:pPr marL="0" indent="0" fontAlgn="base">
              <a:buNone/>
            </a:pPr>
            <a:r>
              <a:rPr lang="zh-CN" altLang="en-US" sz="1200" dirty="0">
                <a:solidFill>
                  <a:schemeClr val="tx1"/>
                </a:solidFill>
                <a:latin typeface="Times New Roman" panose="02020603050405020304" charset="0"/>
                <a:cs typeface="Times New Roman" panose="02020603050405020304" charset="0"/>
                <a:sym typeface="+mn-ea"/>
              </a:rPr>
              <a:t>Compound Kushen Injection (for clearing heat and promoting diuresis, cooling the blood and detoxifying, dissolving nodules and relieving pain):</a:t>
            </a:r>
            <a:endParaRPr lang="zh-CN" altLang="en-US" sz="1200" strike="noStrike" noProof="1" dirty="0">
              <a:solidFill>
                <a:schemeClr val="tx1"/>
              </a:solidFill>
              <a:latin typeface="Times New Roman" panose="02020603050405020304" charset="0"/>
              <a:cs typeface="Times New Roman" panose="02020603050405020304" charset="0"/>
            </a:endParaRPr>
          </a:p>
          <a:p>
            <a:pPr marL="0" indent="0" fontAlgn="base">
              <a:buNone/>
            </a:pPr>
            <a:r>
              <a:rPr lang="zh-CN" altLang="en-US" sz="1200" dirty="0">
                <a:solidFill>
                  <a:schemeClr val="tx1"/>
                </a:solidFill>
                <a:latin typeface="Times New Roman" panose="02020603050405020304" charset="0"/>
                <a:cs typeface="Times New Roman" panose="02020603050405020304" charset="0"/>
                <a:sym typeface="+mn-ea"/>
              </a:rPr>
              <a:t>Huachansu Injection (for detoxifying, reducing swelling, and relieving pain):</a:t>
            </a:r>
            <a:endParaRPr lang="zh-CN" altLang="en-US" sz="1200" strike="noStrike" noProof="1" dirty="0">
              <a:solidFill>
                <a:schemeClr val="tx1"/>
              </a:solidFill>
              <a:latin typeface="Times New Roman" panose="02020603050405020304" charset="0"/>
              <a:cs typeface="Times New Roman" panose="02020603050405020304" charset="0"/>
            </a:endParaRPr>
          </a:p>
          <a:p>
            <a:pPr marL="0" indent="0" fontAlgn="base">
              <a:buNone/>
            </a:pPr>
            <a:r>
              <a:rPr lang="zh-CN" altLang="en-US" sz="1200" dirty="0">
                <a:solidFill>
                  <a:schemeClr val="tx1"/>
                </a:solidFill>
                <a:latin typeface="Times New Roman" panose="02020603050405020304" charset="0"/>
                <a:cs typeface="Times New Roman" panose="02020603050405020304" charset="0"/>
                <a:sym typeface="+mn-ea"/>
              </a:rPr>
              <a:t>Aidi Injection (for clearing heat and detoxifying, dissipating stagnation and resolving nodules):</a:t>
            </a:r>
            <a:endParaRPr lang="zh-CN" altLang="en-US" sz="1200" strike="noStrike" noProof="1" dirty="0">
              <a:solidFill>
                <a:schemeClr val="tx1"/>
              </a:solidFill>
              <a:latin typeface="Times New Roman" panose="02020603050405020304" charset="0"/>
              <a:cs typeface="Times New Roman" panose="02020603050405020304" charset="0"/>
            </a:endParaRPr>
          </a:p>
          <a:p>
            <a:pPr marL="0" indent="0" fontAlgn="base">
              <a:buNone/>
            </a:pPr>
            <a:r>
              <a:rPr lang="zh-CN" altLang="en-US" sz="1200" dirty="0">
                <a:solidFill>
                  <a:schemeClr val="tx1"/>
                </a:solidFill>
                <a:latin typeface="Times New Roman" panose="02020603050405020304" charset="0"/>
                <a:cs typeface="Times New Roman" panose="02020603050405020304" charset="0"/>
                <a:sym typeface="+mn-ea"/>
              </a:rPr>
              <a:t>Kangai Injection (for replenishing qi and strengthening the body's resistance, clearing heat and detoxifying):</a:t>
            </a:r>
            <a:endParaRPr lang="zh-CN" altLang="en-US" sz="1200" strike="noStrike" noProof="1" dirty="0">
              <a:solidFill>
                <a:schemeClr val="tx1"/>
              </a:solidFill>
              <a:latin typeface="Times New Roman" panose="02020603050405020304" charset="0"/>
              <a:cs typeface="Times New Roman" panose="02020603050405020304" charset="0"/>
            </a:endParaRPr>
          </a:p>
          <a:p>
            <a:pPr marL="0" indent="0" fontAlgn="base">
              <a:buNone/>
            </a:pPr>
            <a:endParaRPr lang="zh-CN" altLang="en-US" sz="1200" strike="noStrike" noProof="1" dirty="0">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2529"/>
          <p:cNvSpPr>
            <a:spLocks noGrp="1" noRot="1"/>
          </p:cNvSpPr>
          <p:nvPr>
            <p:ph type="title"/>
          </p:nvPr>
        </p:nvSpPr>
        <p:spPr>
          <a:xfrm>
            <a:off x="551913" y="275660"/>
            <a:ext cx="10969709" cy="705600"/>
          </a:xfrm>
        </p:spPr>
        <p:txBody>
          <a:bodyPr anchor="ctr">
            <a:noAutofit/>
          </a:bodyPr>
          <a:p>
            <a:pPr fontAlgn="base"/>
            <a:r>
              <a:rPr lang="zh-CN" altLang="en-US" sz="2400" strike="noStrike" noProof="1" dirty="0"/>
              <a:t>药物外治</a:t>
            </a:r>
            <a:br>
              <a:rPr lang="zh-CN" altLang="en-US" sz="2400" strike="noStrike" noProof="1" dirty="0"/>
            </a:br>
            <a:r>
              <a:rPr lang="zh-CN" altLang="en-US" sz="2400" dirty="0">
                <a:sym typeface="+mn-ea"/>
              </a:rPr>
              <a:t>External drug treatment</a:t>
            </a:r>
            <a:endParaRPr lang="zh-CN" altLang="en-US" sz="2400" strike="noStrike" noProof="1" dirty="0">
              <a:sym typeface="+mn-ea"/>
            </a:endParaRPr>
          </a:p>
        </p:txBody>
      </p:sp>
      <p:sp>
        <p:nvSpPr>
          <p:cNvPr id="22531" name="文本占位符 22530"/>
          <p:cNvSpPr>
            <a:spLocks noGrp="1"/>
          </p:cNvSpPr>
          <p:nvPr>
            <p:ph idx="1"/>
          </p:nvPr>
        </p:nvSpPr>
        <p:spPr>
          <a:xfrm>
            <a:off x="407670" y="548640"/>
            <a:ext cx="11676380" cy="7013575"/>
          </a:xfrm>
        </p:spPr>
        <p:txBody>
          <a:bodyPr>
            <a:normAutofit fontScale="50000"/>
          </a:bodyPr>
          <a:p>
            <a:pPr fontAlgn="base">
              <a:lnSpc>
                <a:spcPct val="80000"/>
              </a:lnSpc>
            </a:pPr>
            <a:endParaRPr lang="en-US" altLang="zh-CN" strike="noStrike" noProof="1" dirty="0"/>
          </a:p>
          <a:p>
            <a:pPr marL="0" indent="0" fontAlgn="base">
              <a:lnSpc>
                <a:spcPct val="80000"/>
              </a:lnSpc>
              <a:buNone/>
            </a:pPr>
            <a:r>
              <a:rPr lang="zh-CN" altLang="en-US" sz="3000" b="1" strike="noStrike" noProof="1" dirty="0">
                <a:solidFill>
                  <a:schemeClr val="tx1"/>
                </a:solidFill>
              </a:rPr>
              <a:t>神仙化痞膏</a:t>
            </a:r>
            <a:r>
              <a:rPr sz="3000" b="1" dirty="0">
                <a:solidFill>
                  <a:schemeClr val="tx1"/>
                </a:solidFill>
                <a:latin typeface="Times New Roman" panose="02020603050405020304" charset="0"/>
                <a:cs typeface="Times New Roman" panose="02020603050405020304" charset="0"/>
                <a:sym typeface="+mn-ea"/>
              </a:rPr>
              <a:t>HuaPiGao</a:t>
            </a:r>
            <a:endParaRPr lang="en-US" altLang="zh-CN" sz="3000" b="1" strike="noStrike" noProof="1" dirty="0">
              <a:solidFill>
                <a:schemeClr val="tx1"/>
              </a:solidFill>
              <a:latin typeface="Times New Roman" panose="02020603050405020304" charset="0"/>
              <a:cs typeface="Times New Roman" panose="02020603050405020304" charset="0"/>
            </a:endParaRPr>
          </a:p>
          <a:p>
            <a:pPr marL="0" indent="0" fontAlgn="base">
              <a:lnSpc>
                <a:spcPct val="80000"/>
              </a:lnSpc>
              <a:buNone/>
            </a:pPr>
            <a:r>
              <a:rPr lang="en-US" altLang="zh-CN" sz="3000" strike="noStrike" noProof="1" dirty="0">
                <a:solidFill>
                  <a:schemeClr val="tx1"/>
                </a:solidFill>
              </a:rPr>
              <a:t> </a:t>
            </a:r>
            <a:r>
              <a:rPr lang="en-US" altLang="zh-CN" sz="3000" b="1" strike="noStrike" noProof="1" dirty="0">
                <a:solidFill>
                  <a:schemeClr val="tx1"/>
                </a:solidFill>
              </a:rPr>
              <a:t>  目的:</a:t>
            </a:r>
            <a:r>
              <a:rPr lang="en-US" altLang="zh-CN" sz="3000" strike="noStrike" noProof="1" dirty="0">
                <a:solidFill>
                  <a:schemeClr val="tx1"/>
                </a:solidFill>
              </a:rPr>
              <a:t> 观察中药外敷治疗癌性疼痛的效果,探讨其中的理论要点。方法：本组共有42例使用过中药外敷治疗癌性疼痛</a:t>
            </a:r>
            <a:r>
              <a:rPr lang="zh-CN" altLang="en-US" sz="3000" strike="noStrike" noProof="1" dirty="0">
                <a:solidFill>
                  <a:schemeClr val="tx1"/>
                </a:solidFill>
              </a:rPr>
              <a:t>。</a:t>
            </a:r>
            <a:r>
              <a:rPr lang="en-US" altLang="zh-CN" sz="3000" strike="noStrike" noProof="1" dirty="0">
                <a:solidFill>
                  <a:schemeClr val="tx1"/>
                </a:solidFill>
              </a:rPr>
              <a:t>方药是明朝龚廷贤的《万病回春》中的神仙化痞</a:t>
            </a:r>
            <a:endParaRPr lang="en-US" altLang="zh-CN" sz="3000" strike="noStrike" noProof="1" dirty="0">
              <a:solidFill>
                <a:schemeClr val="tx1"/>
              </a:solidFill>
            </a:endParaRPr>
          </a:p>
          <a:p>
            <a:pPr marL="0" indent="0" fontAlgn="base">
              <a:lnSpc>
                <a:spcPct val="80000"/>
              </a:lnSpc>
              <a:buNone/>
            </a:pPr>
            <a:r>
              <a:rPr lang="en-US" altLang="zh-CN" sz="3000" strike="noStrike" noProof="1" dirty="0">
                <a:solidFill>
                  <a:schemeClr val="tx1"/>
                </a:solidFill>
              </a:rPr>
              <a:t>  </a:t>
            </a:r>
            <a:r>
              <a:rPr lang="en-US" altLang="zh-CN" sz="3000" b="1" dirty="0">
                <a:solidFill>
                  <a:schemeClr val="tx1"/>
                </a:solidFill>
                <a:latin typeface="Times New Roman" panose="02020603050405020304" charset="0"/>
                <a:cs typeface="Times New Roman" panose="02020603050405020304" charset="0"/>
                <a:sym typeface="+mn-ea"/>
              </a:rPr>
              <a:t>Objective:</a:t>
            </a:r>
            <a:r>
              <a:rPr lang="en-US" altLang="zh-CN" sz="3000" dirty="0">
                <a:solidFill>
                  <a:schemeClr val="tx1"/>
                </a:solidFill>
                <a:latin typeface="Times New Roman" panose="02020603050405020304" charset="0"/>
                <a:cs typeface="Times New Roman" panose="02020603050405020304" charset="0"/>
                <a:sym typeface="+mn-ea"/>
              </a:rPr>
              <a:t> To observe the effect of external application of traditional Chinese medicine on cancer pain and discuss the main theoretical points.</a:t>
            </a:r>
            <a:endParaRPr lang="en-US" altLang="zh-CN" sz="3000" strike="noStrike" noProof="1" dirty="0">
              <a:solidFill>
                <a:schemeClr val="tx1"/>
              </a:solidFill>
            </a:endParaRPr>
          </a:p>
          <a:p>
            <a:pPr marL="0" indent="0" fontAlgn="base">
              <a:lnSpc>
                <a:spcPct val="80000"/>
              </a:lnSpc>
              <a:buNone/>
            </a:pPr>
            <a:r>
              <a:rPr lang="en-US" altLang="zh-CN" sz="3000" strike="noStrike" noProof="1" dirty="0">
                <a:solidFill>
                  <a:schemeClr val="tx1"/>
                </a:solidFill>
              </a:rPr>
              <a:t>  </a:t>
            </a:r>
            <a:r>
              <a:rPr lang="en-US" altLang="zh-CN" sz="3000" b="1" strike="noStrike" noProof="1" dirty="0">
                <a:solidFill>
                  <a:schemeClr val="tx1"/>
                </a:solidFill>
              </a:rPr>
              <a:t>药物组成：</a:t>
            </a:r>
            <a:r>
              <a:rPr lang="en-US" altLang="zh-CN" sz="3000" strike="noStrike" noProof="1" dirty="0">
                <a:solidFill>
                  <a:schemeClr val="tx1"/>
                </a:solidFill>
              </a:rPr>
              <a:t>当归、川芎、赤芍、黄连、黄芩、黄柏、栀子、红花、肉桂、丁香、生地黄、草鸟、巴豆去壳、大黄、苏木、川乌、穿山甲、蜈蚣、白花蛇、桃枝、柳枝、枣枝、黄丹、官粉、密陀僧、松香等药物用麻油熬制而成。</a:t>
            </a:r>
            <a:endParaRPr lang="en-US" altLang="zh-CN" sz="3000" strike="noStrike" noProof="1" dirty="0">
              <a:solidFill>
                <a:schemeClr val="tx1"/>
              </a:solidFill>
            </a:endParaRPr>
          </a:p>
          <a:p>
            <a:pPr marL="0" indent="0" fontAlgn="base">
              <a:lnSpc>
                <a:spcPct val="80000"/>
              </a:lnSpc>
              <a:buNone/>
            </a:pPr>
            <a:r>
              <a:rPr lang="en-US" sz="3000" b="1" dirty="0">
                <a:solidFill>
                  <a:schemeClr val="tx1"/>
                </a:solidFill>
                <a:latin typeface="Times New Roman" panose="02020603050405020304" charset="0"/>
                <a:cs typeface="Times New Roman" panose="02020603050405020304" charset="0"/>
                <a:sym typeface="+mn-ea"/>
              </a:rPr>
              <a:t>  </a:t>
            </a:r>
            <a:r>
              <a:rPr sz="3000" b="1" dirty="0">
                <a:solidFill>
                  <a:schemeClr val="tx1"/>
                </a:solidFill>
                <a:latin typeface="Times New Roman" panose="02020603050405020304" charset="0"/>
                <a:cs typeface="Times New Roman" panose="02020603050405020304" charset="0"/>
                <a:sym typeface="+mn-ea"/>
              </a:rPr>
              <a:t>Drug composition: </a:t>
            </a:r>
            <a:r>
              <a:rPr sz="3000" dirty="0">
                <a:solidFill>
                  <a:schemeClr val="tx1"/>
                </a:solidFill>
                <a:latin typeface="Times New Roman" panose="02020603050405020304" charset="0"/>
                <a:cs typeface="Times New Roman" panose="02020603050405020304" charset="0"/>
                <a:sym typeface="+mn-ea"/>
              </a:rPr>
              <a:t>Angelica sinensis, Chuanxiongxiong, Radix Paeoniae, Coptis, Scutellaria, Radix Cypress, jasmine, safflower, cinnamon, cloves, raw rehmannia, grass bird, croton hulled, rhubarb, sumwood, Chuanwu, pangolin, centipede, white flower snake, peach branch, willow branch, jujube branch, yellow Dan, official powder, Mitra monk, rosin and other drugs made from sesame oil.</a:t>
            </a:r>
            <a:r>
              <a:rPr lang="en-US" altLang="zh-CN" sz="3000" dirty="0">
                <a:solidFill>
                  <a:schemeClr val="tx1"/>
                </a:solidFill>
                <a:latin typeface="Times New Roman" panose="02020603050405020304" charset="0"/>
                <a:cs typeface="Times New Roman" panose="02020603050405020304" charset="0"/>
                <a:sym typeface="+mn-ea"/>
              </a:rPr>
              <a:t>Results: The total effective rate was 92%, among which 36 patients only used this ointment for pain relief, 25 cases completely relieved the pain, and one case completely disappeared and recurred at the end of 16 years.</a:t>
            </a:r>
            <a:endParaRPr lang="zh-CN" altLang="en-US" sz="3000" strike="noStrike" noProof="1" dirty="0">
              <a:solidFill>
                <a:schemeClr val="tx1"/>
              </a:solidFill>
            </a:endParaRPr>
          </a:p>
          <a:p>
            <a:pPr marL="0" indent="0" fontAlgn="base">
              <a:lnSpc>
                <a:spcPct val="80000"/>
              </a:lnSpc>
              <a:buNone/>
            </a:pPr>
            <a:r>
              <a:rPr lang="en-US" sz="3000" b="1" dirty="0">
                <a:solidFill>
                  <a:schemeClr val="tx1"/>
                </a:solidFill>
                <a:latin typeface="Times New Roman" panose="02020603050405020304" charset="0"/>
                <a:cs typeface="Times New Roman" panose="02020603050405020304" charset="0"/>
                <a:sym typeface="+mn-ea"/>
              </a:rPr>
              <a:t>  </a:t>
            </a:r>
            <a:r>
              <a:rPr sz="3000" b="1" dirty="0">
                <a:solidFill>
                  <a:schemeClr val="tx1"/>
                </a:solidFill>
                <a:latin typeface="Times New Roman" panose="02020603050405020304" charset="0"/>
                <a:cs typeface="Times New Roman" panose="02020603050405020304" charset="0"/>
                <a:sym typeface="+mn-ea"/>
              </a:rPr>
              <a:t>Methods:</a:t>
            </a:r>
            <a:r>
              <a:rPr sz="3000" dirty="0">
                <a:solidFill>
                  <a:schemeClr val="tx1"/>
                </a:solidFill>
                <a:latin typeface="Times New Roman" panose="02020603050405020304" charset="0"/>
                <a:cs typeface="Times New Roman" panose="02020603050405020304" charset="0"/>
                <a:sym typeface="+mn-ea"/>
              </a:rPr>
              <a:t> A total of 42 cases were treated with external application of traditional Chinese medicine for cancer pain. The recipe is a kind of degeneracy in Gong Tingxian's "All Kinds of Diseases Revivaling" of Ming Dynasty.</a:t>
            </a:r>
            <a:endParaRPr lang="en-US" altLang="zh-CN" sz="3000" strike="noStrike" noProof="1" dirty="0">
              <a:solidFill>
                <a:schemeClr val="tx1"/>
              </a:solidFill>
            </a:endParaRPr>
          </a:p>
          <a:p>
            <a:pPr marL="0" indent="0" fontAlgn="base">
              <a:lnSpc>
                <a:spcPct val="80000"/>
              </a:lnSpc>
              <a:buNone/>
            </a:pPr>
            <a:r>
              <a:rPr lang="en-US" altLang="zh-CN" sz="3000" strike="noStrike" noProof="1" dirty="0">
                <a:solidFill>
                  <a:schemeClr val="tx1"/>
                </a:solidFill>
              </a:rPr>
              <a:t> </a:t>
            </a:r>
            <a:r>
              <a:rPr lang="en-US" altLang="zh-CN" sz="3000" b="1" strike="noStrike" noProof="1" dirty="0">
                <a:solidFill>
                  <a:schemeClr val="tx1"/>
                </a:solidFill>
              </a:rPr>
              <a:t> 结果：</a:t>
            </a:r>
            <a:r>
              <a:rPr lang="en-US" altLang="zh-CN" sz="3000" strike="noStrike" noProof="1" dirty="0">
                <a:solidFill>
                  <a:schemeClr val="tx1"/>
                </a:solidFill>
              </a:rPr>
              <a:t>总有效率为92%，其中有36例患者止痛仅用此药膏,疼痛完全缓解25例,有一例瘤体完全消失,至今已十六年末成复发。结论：通过中药外敷,也可达到,清热解毒,扶正培本,活血化瘀,轻坚散结,以毒攻毒，祛瘀通络以其改善癌性疼痛的作用,以达到治疗目的。</a:t>
            </a:r>
            <a:r>
              <a:rPr lang="zh-CN" altLang="en-US" sz="3000" strike="noStrike" noProof="1" dirty="0">
                <a:solidFill>
                  <a:schemeClr val="tx1"/>
                </a:solidFill>
              </a:rPr>
              <a:t>肝胆舒贴：将肝区部位擦洗干净后外敷，有疏肝解郁，通络止痛的功效。</a:t>
            </a:r>
            <a:endParaRPr lang="zh-CN" altLang="en-US" sz="3000" strike="noStrike" noProof="1" dirty="0">
              <a:solidFill>
                <a:schemeClr val="tx1"/>
              </a:solidFill>
            </a:endParaRPr>
          </a:p>
          <a:p>
            <a:pPr marL="0" indent="0" fontAlgn="base">
              <a:lnSpc>
                <a:spcPct val="80000"/>
              </a:lnSpc>
              <a:buNone/>
            </a:pPr>
            <a:r>
              <a:rPr lang="en-US" altLang="zh-CN" sz="3000" b="1" dirty="0">
                <a:solidFill>
                  <a:schemeClr val="tx1"/>
                </a:solidFill>
                <a:latin typeface="Times New Roman" panose="02020603050405020304" charset="0"/>
                <a:cs typeface="Times New Roman" panose="02020603050405020304" charset="0"/>
                <a:sym typeface="+mn-ea"/>
              </a:rPr>
              <a:t>  Conclusion:</a:t>
            </a:r>
            <a:r>
              <a:rPr lang="en-US" altLang="zh-CN" sz="3000" dirty="0">
                <a:solidFill>
                  <a:schemeClr val="tx1"/>
                </a:solidFill>
                <a:latin typeface="Times New Roman" panose="02020603050405020304" charset="0"/>
                <a:cs typeface="Times New Roman" panose="02020603050405020304" charset="0"/>
                <a:sym typeface="+mn-ea"/>
              </a:rPr>
              <a:t> Through external application of traditional Chinese medicine, it can also achieve the effect of clearing heat and detoxifying, promoting blood circulation and removing blood stasis, clearing collars to improve cancer pain, so as to achieve the therapeutic purpose.</a:t>
            </a:r>
            <a:endParaRPr lang="en-US" altLang="zh-CN" sz="3000" strike="noStrike" noProof="1" dirty="0">
              <a:solidFill>
                <a:schemeClr val="tx1"/>
              </a:solidFill>
              <a:latin typeface="Times New Roman" panose="02020603050405020304" charset="0"/>
              <a:cs typeface="Times New Roman" panose="02020603050405020304" charset="0"/>
            </a:endParaRPr>
          </a:p>
          <a:p>
            <a:pPr marL="0" indent="0" fontAlgn="base">
              <a:lnSpc>
                <a:spcPct val="80000"/>
              </a:lnSpc>
              <a:buNone/>
            </a:pPr>
            <a:r>
              <a:rPr lang="zh-CN" altLang="en-US" sz="3000" dirty="0">
                <a:solidFill>
                  <a:schemeClr val="tx1"/>
                </a:solidFill>
                <a:latin typeface="Times New Roman" panose="02020603050405020304" charset="0"/>
                <a:cs typeface="Times New Roman" panose="02020603050405020304" charset="0"/>
                <a:sym typeface="+mn-ea"/>
              </a:rPr>
              <a:t>Gan Dan Shu patch: the liver area is scrubbed clean after external application, has the effect of soothing liver depression, clearing collaterals and relieving pain.</a:t>
            </a:r>
            <a:endParaRPr lang="zh-CN" altLang="en-US" sz="3000" strike="noStrike" noProof="1" dirty="0">
              <a:solidFill>
                <a:schemeClr val="tx1"/>
              </a:solidFill>
              <a:latin typeface="Times New Roman" panose="02020603050405020304" charset="0"/>
              <a:cs typeface="Times New Roman" panose="02020603050405020304" charset="0"/>
            </a:endParaRPr>
          </a:p>
          <a:p>
            <a:pPr marL="0" indent="0" fontAlgn="base">
              <a:lnSpc>
                <a:spcPct val="80000"/>
              </a:lnSpc>
              <a:buNone/>
            </a:pPr>
            <a:r>
              <a:rPr lang="zh-CN" altLang="en-US" sz="3000" b="1" dirty="0">
                <a:solidFill>
                  <a:schemeClr val="tx1"/>
                </a:solidFill>
                <a:sym typeface="+mn-ea"/>
              </a:rPr>
              <a:t>蟾酥膏</a:t>
            </a:r>
            <a:r>
              <a:rPr lang="zh-CN" altLang="en-US" sz="3000" dirty="0">
                <a:solidFill>
                  <a:schemeClr val="tx1"/>
                </a:solidFill>
                <a:sym typeface="+mn-ea"/>
              </a:rPr>
              <a:t>或</a:t>
            </a:r>
            <a:r>
              <a:rPr lang="zh-CN" altLang="en-US" sz="3000" b="1" dirty="0">
                <a:solidFill>
                  <a:schemeClr val="tx1"/>
                </a:solidFill>
                <a:sym typeface="+mn-ea"/>
              </a:rPr>
              <a:t>琥珀</a:t>
            </a:r>
            <a:r>
              <a:rPr lang="zh-CN" altLang="en-US" sz="3000" dirty="0">
                <a:solidFill>
                  <a:schemeClr val="tx1"/>
                </a:solidFill>
                <a:sym typeface="+mn-ea"/>
              </a:rPr>
              <a:t>外敷。</a:t>
            </a:r>
            <a:endParaRPr lang="zh-CN" altLang="en-US" sz="3000" strike="noStrike" noProof="1" dirty="0">
              <a:solidFill>
                <a:schemeClr val="tx1"/>
              </a:solidFill>
            </a:endParaRPr>
          </a:p>
          <a:p>
            <a:pPr marL="0" indent="0" fontAlgn="base">
              <a:lnSpc>
                <a:spcPct val="80000"/>
              </a:lnSpc>
              <a:buNone/>
            </a:pPr>
            <a:r>
              <a:rPr lang="zh-CN" altLang="en-US" sz="3000" b="1" dirty="0">
                <a:solidFill>
                  <a:schemeClr val="tx1"/>
                </a:solidFill>
                <a:latin typeface="Times New Roman" panose="02020603050405020304" charset="0"/>
                <a:cs typeface="Times New Roman" panose="02020603050405020304" charset="0"/>
                <a:sym typeface="+mn-ea"/>
              </a:rPr>
              <a:t>Chansu Zhengtong Gao</a:t>
            </a:r>
            <a:r>
              <a:rPr lang="en-US" altLang="zh-CN" sz="3000" b="1" dirty="0">
                <a:solidFill>
                  <a:schemeClr val="tx1"/>
                </a:solidFill>
                <a:latin typeface="Times New Roman" panose="02020603050405020304" charset="0"/>
                <a:cs typeface="Times New Roman" panose="02020603050405020304" charset="0"/>
                <a:sym typeface="+mn-ea"/>
              </a:rPr>
              <a:t> or Hupo </a:t>
            </a:r>
            <a:r>
              <a:rPr lang="zh-CN" altLang="en-US" sz="3000" dirty="0">
                <a:solidFill>
                  <a:schemeClr val="tx1"/>
                </a:solidFill>
                <a:latin typeface="Times New Roman" panose="02020603050405020304" charset="0"/>
                <a:cs typeface="Times New Roman" panose="02020603050405020304" charset="0"/>
                <a:sym typeface="+mn-ea"/>
              </a:rPr>
              <a:t>external application</a:t>
            </a:r>
            <a:endParaRPr lang="zh-CN" altLang="en-US" sz="3000" strike="noStrike" noProof="1" dirty="0">
              <a:solidFill>
                <a:schemeClr val="tx1"/>
              </a:solidFill>
              <a:latin typeface="Times New Roman" panose="02020603050405020304" charset="0"/>
              <a:cs typeface="Times New Roman" panose="02020603050405020304" charset="0"/>
            </a:endParaRPr>
          </a:p>
          <a:p>
            <a:pPr marL="0" indent="0" fontAlgn="base">
              <a:buNone/>
            </a:pPr>
            <a:endParaRPr lang="zh-CN" altLang="en-US" sz="3000" strike="noStrike" noProof="1" dirty="0">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23553"/>
          <p:cNvSpPr>
            <a:spLocks noGrp="1" noRot="1"/>
          </p:cNvSpPr>
          <p:nvPr>
            <p:ph type="title"/>
          </p:nvPr>
        </p:nvSpPr>
        <p:spPr>
          <a:xfrm>
            <a:off x="551913" y="332175"/>
            <a:ext cx="10969709" cy="705600"/>
          </a:xfrm>
        </p:spPr>
        <p:txBody>
          <a:bodyPr anchor="ctr">
            <a:noAutofit/>
          </a:bodyPr>
          <a:p>
            <a:pPr fontAlgn="base"/>
            <a:r>
              <a:rPr lang="zh-CN" altLang="en-US" sz="2400" strike="noStrike" noProof="1" dirty="0"/>
              <a:t>针灸疗法</a:t>
            </a:r>
            <a:br>
              <a:rPr lang="zh-CN" altLang="en-US" sz="2400" strike="noStrike" noProof="1" dirty="0"/>
            </a:br>
            <a:r>
              <a:rPr lang="en-US" altLang="zh-CN" sz="2400" dirty="0">
                <a:sym typeface="+mn-ea"/>
              </a:rPr>
              <a:t>A</a:t>
            </a:r>
            <a:r>
              <a:rPr lang="zh-CN" altLang="en-US" sz="2400" dirty="0">
                <a:sym typeface="+mn-ea"/>
              </a:rPr>
              <a:t>cupuncture </a:t>
            </a:r>
            <a:r>
              <a:rPr lang="en-US" altLang="zh-CN" sz="2400" dirty="0">
                <a:sym typeface="+mn-ea"/>
              </a:rPr>
              <a:t>T</a:t>
            </a:r>
            <a:r>
              <a:rPr lang="zh-CN" altLang="en-US" sz="2400" dirty="0">
                <a:sym typeface="+mn-ea"/>
              </a:rPr>
              <a:t>herapy</a:t>
            </a:r>
            <a:endParaRPr lang="zh-CN" altLang="en-US" sz="2400" strike="noStrike" noProof="1" dirty="0">
              <a:sym typeface="+mn-ea"/>
            </a:endParaRPr>
          </a:p>
        </p:txBody>
      </p:sp>
      <p:sp>
        <p:nvSpPr>
          <p:cNvPr id="23555" name="文本占位符 23554"/>
          <p:cNvSpPr>
            <a:spLocks noGrp="1"/>
          </p:cNvSpPr>
          <p:nvPr>
            <p:ph idx="1"/>
          </p:nvPr>
        </p:nvSpPr>
        <p:spPr>
          <a:xfrm>
            <a:off x="479425" y="836295"/>
            <a:ext cx="10969625" cy="5354320"/>
          </a:xfrm>
        </p:spPr>
        <p:txBody>
          <a:bodyPr>
            <a:normAutofit fontScale="80000"/>
          </a:bodyPr>
          <a:p>
            <a:pPr fontAlgn="base"/>
            <a:endParaRPr lang="en-US" altLang="zh-CN" sz="2800" strike="noStrike" noProof="1" dirty="0"/>
          </a:p>
          <a:p>
            <a:pPr marL="0" indent="0" fontAlgn="base">
              <a:buNone/>
            </a:pPr>
            <a:r>
              <a:rPr lang="en-US" altLang="zh-CN" sz="2000" strike="noStrike" noProof="1" dirty="0">
                <a:solidFill>
                  <a:schemeClr val="tx1"/>
                </a:solidFill>
              </a:rPr>
              <a:t>    </a:t>
            </a:r>
            <a:r>
              <a:rPr lang="zh-CN" altLang="en-US" sz="2000" strike="noStrike" noProof="1" dirty="0">
                <a:solidFill>
                  <a:schemeClr val="tx1"/>
                </a:solidFill>
              </a:rPr>
              <a:t>肝癌多选章门，期门，肝俞，内关，公孙，痞</a:t>
            </a:r>
            <a:r>
              <a:rPr lang="zh-CN" altLang="en-US" sz="2000" strike="noStrike" noProof="1" dirty="0">
                <a:solidFill>
                  <a:schemeClr val="tx1"/>
                </a:solidFill>
              </a:rPr>
              <a:t>根等穴，早期以针刺为主，晚期以艾灸为主。疼痛加外关，足三里，支沟，阳陵泉，呃逆加膈俞，内关，腹水加气海，三阴交，水道，阴陵泉，上消化道出血加尺泽，列缺，曲泽，合谷，肝昏迷加涌泉，人中，十宣。针刺平补平泻，得气候提插捻转，留针</a:t>
            </a:r>
            <a:r>
              <a:rPr lang="en-US" altLang="zh-CN" sz="2000" strike="noStrike" noProof="1" dirty="0">
                <a:solidFill>
                  <a:schemeClr val="tx1"/>
                </a:solidFill>
              </a:rPr>
              <a:t>15</a:t>
            </a:r>
            <a:r>
              <a:rPr lang="zh-CN" altLang="en-US" sz="2000" strike="noStrike" noProof="1" dirty="0">
                <a:solidFill>
                  <a:schemeClr val="tx1"/>
                </a:solidFill>
              </a:rPr>
              <a:t>～</a:t>
            </a:r>
            <a:r>
              <a:rPr lang="en-US" altLang="zh-CN" sz="2000" strike="noStrike" noProof="1" dirty="0">
                <a:solidFill>
                  <a:schemeClr val="tx1"/>
                </a:solidFill>
              </a:rPr>
              <a:t>20</a:t>
            </a:r>
            <a:r>
              <a:rPr lang="zh-CN" altLang="en-US" sz="2000" strike="noStrike" noProof="1" dirty="0">
                <a:solidFill>
                  <a:schemeClr val="tx1"/>
                </a:solidFill>
              </a:rPr>
              <a:t>分钟，每隔</a:t>
            </a:r>
            <a:r>
              <a:rPr lang="en-US" altLang="zh-CN" sz="2000" strike="noStrike" noProof="1" dirty="0">
                <a:solidFill>
                  <a:schemeClr val="tx1"/>
                </a:solidFill>
              </a:rPr>
              <a:t>5</a:t>
            </a:r>
            <a:r>
              <a:rPr lang="zh-CN" altLang="en-US" sz="2000" strike="noStrike" noProof="1" dirty="0">
                <a:solidFill>
                  <a:schemeClr val="tx1"/>
                </a:solidFill>
              </a:rPr>
              <a:t>～</a:t>
            </a:r>
            <a:r>
              <a:rPr lang="en-US" altLang="zh-CN" sz="2000" strike="noStrike" noProof="1" dirty="0">
                <a:solidFill>
                  <a:schemeClr val="tx1"/>
                </a:solidFill>
              </a:rPr>
              <a:t>10</a:t>
            </a:r>
            <a:r>
              <a:rPr lang="zh-CN" altLang="en-US" sz="2000" strike="noStrike" noProof="1" dirty="0">
                <a:solidFill>
                  <a:schemeClr val="tx1"/>
                </a:solidFill>
              </a:rPr>
              <a:t>分钟行针一次。每日</a:t>
            </a:r>
            <a:r>
              <a:rPr lang="en-US" altLang="zh-CN" sz="2000" strike="noStrike" noProof="1" dirty="0">
                <a:solidFill>
                  <a:schemeClr val="tx1"/>
                </a:solidFill>
              </a:rPr>
              <a:t>1</a:t>
            </a:r>
            <a:r>
              <a:rPr lang="zh-CN" altLang="en-US" sz="2000" strike="noStrike" noProof="1" dirty="0">
                <a:solidFill>
                  <a:schemeClr val="tx1"/>
                </a:solidFill>
              </a:rPr>
              <a:t>次，</a:t>
            </a:r>
            <a:r>
              <a:rPr lang="en-US" altLang="zh-CN" sz="2000" strike="noStrike" noProof="1" dirty="0">
                <a:solidFill>
                  <a:schemeClr val="tx1"/>
                </a:solidFill>
              </a:rPr>
              <a:t>10</a:t>
            </a:r>
            <a:r>
              <a:rPr lang="zh-CN" altLang="en-US" sz="2000" strike="noStrike" noProof="1" dirty="0">
                <a:solidFill>
                  <a:schemeClr val="tx1"/>
                </a:solidFill>
              </a:rPr>
              <a:t>～</a:t>
            </a:r>
            <a:r>
              <a:rPr lang="en-US" altLang="zh-CN" sz="2000" strike="noStrike" noProof="1" dirty="0">
                <a:solidFill>
                  <a:schemeClr val="tx1"/>
                </a:solidFill>
              </a:rPr>
              <a:t>15</a:t>
            </a:r>
            <a:r>
              <a:rPr lang="zh-CN" altLang="en-US" sz="2000" strike="noStrike" noProof="1" dirty="0">
                <a:solidFill>
                  <a:schemeClr val="tx1"/>
                </a:solidFill>
              </a:rPr>
              <a:t>天为</a:t>
            </a:r>
            <a:r>
              <a:rPr lang="en-US" altLang="zh-CN" sz="2000" strike="noStrike" noProof="1" dirty="0">
                <a:solidFill>
                  <a:schemeClr val="tx1"/>
                </a:solidFill>
              </a:rPr>
              <a:t>1</a:t>
            </a:r>
            <a:r>
              <a:rPr lang="zh-CN" altLang="en-US" sz="2000" strike="noStrike" noProof="1" dirty="0">
                <a:solidFill>
                  <a:schemeClr val="tx1"/>
                </a:solidFill>
              </a:rPr>
              <a:t>疗程，休息</a:t>
            </a:r>
            <a:r>
              <a:rPr lang="en-US" altLang="zh-CN" sz="2000" strike="noStrike" noProof="1" dirty="0">
                <a:solidFill>
                  <a:schemeClr val="tx1"/>
                </a:solidFill>
              </a:rPr>
              <a:t>3</a:t>
            </a:r>
            <a:r>
              <a:rPr lang="zh-CN" altLang="en-US" sz="2000" strike="noStrike" noProof="1" dirty="0">
                <a:solidFill>
                  <a:schemeClr val="tx1"/>
                </a:solidFill>
              </a:rPr>
              <a:t>～</a:t>
            </a:r>
            <a:r>
              <a:rPr lang="en-US" altLang="zh-CN" sz="2000" strike="noStrike" noProof="1" dirty="0">
                <a:solidFill>
                  <a:schemeClr val="tx1"/>
                </a:solidFill>
              </a:rPr>
              <a:t>5</a:t>
            </a:r>
            <a:r>
              <a:rPr lang="zh-CN" altLang="en-US" sz="2000" strike="noStrike" noProof="1" dirty="0">
                <a:solidFill>
                  <a:schemeClr val="tx1"/>
                </a:solidFill>
              </a:rPr>
              <a:t>天再开始另</a:t>
            </a:r>
            <a:r>
              <a:rPr lang="en-US" altLang="zh-CN" sz="2000" strike="noStrike" noProof="1" dirty="0">
                <a:solidFill>
                  <a:schemeClr val="tx1"/>
                </a:solidFill>
              </a:rPr>
              <a:t>1</a:t>
            </a:r>
            <a:r>
              <a:rPr lang="zh-CN" altLang="en-US" sz="2000" strike="noStrike" noProof="1" dirty="0">
                <a:solidFill>
                  <a:schemeClr val="tx1"/>
                </a:solidFill>
              </a:rPr>
              <a:t>疗程。</a:t>
            </a:r>
            <a:endParaRPr lang="zh-CN" altLang="en-US" sz="2000" strike="noStrike" noProof="1" dirty="0">
              <a:solidFill>
                <a:schemeClr val="tx1"/>
              </a:solidFill>
            </a:endParaRPr>
          </a:p>
          <a:p>
            <a:pPr marL="0" indent="0" fontAlgn="base">
              <a:buNone/>
            </a:pPr>
            <a:r>
              <a:rPr lang="en-US" altLang="zh-CN" dirty="0">
                <a:solidFill>
                  <a:schemeClr val="tx1"/>
                </a:solidFill>
                <a:latin typeface="Times New Roman" panose="02020603050405020304" charset="0"/>
                <a:cs typeface="Times New Roman" panose="02020603050405020304" charset="0"/>
                <a:sym typeface="+mn-ea"/>
              </a:rPr>
              <a:t>  </a:t>
            </a:r>
            <a:r>
              <a:rPr lang="zh-CN" altLang="en-US" dirty="0">
                <a:solidFill>
                  <a:schemeClr val="tx1"/>
                </a:solidFill>
                <a:latin typeface="Times New Roman" panose="02020603050405020304" charset="0"/>
                <a:cs typeface="Times New Roman" panose="02020603050405020304" charset="0"/>
                <a:sym typeface="+mn-ea"/>
              </a:rPr>
              <a:t>Hepatocellular carcinoma chooses Zhangmen, Shimen, Ganshu, Neiguan, Gongsun, Pugen and other points, early to acupuncture, late to moxibustion</a:t>
            </a:r>
            <a:r>
              <a:rPr dirty="0">
                <a:solidFill>
                  <a:schemeClr val="tx1"/>
                </a:solidFill>
                <a:latin typeface="Times New Roman" panose="02020603050405020304" charset="0"/>
                <a:cs typeface="Times New Roman" panose="02020603050405020304" charset="0"/>
                <a:sym typeface="+mn-ea"/>
              </a:rPr>
              <a:t>In the treatment of pain, in addition to acupuncture for specific pain sites, it can also assist in acupuncture Waiguan point, Zusanli point, Jigou point and Yanglingquan point four points.</a:t>
            </a:r>
            <a:r>
              <a:rPr lang="zh-CN" altLang="en-US" dirty="0">
                <a:solidFill>
                  <a:schemeClr val="tx1"/>
                </a:solidFill>
                <a:latin typeface="Times New Roman" panose="02020603050405020304" charset="0"/>
                <a:cs typeface="Times New Roman" panose="02020603050405020304" charset="0"/>
                <a:sym typeface="+mn-ea"/>
              </a:rPr>
              <a:t>In the treatment of hiccup, the two points of Geshu and Neiguan were treated with acupuncture.In the treatment of ascites, specific acupuncture points such as Qi Hai, three Yin Jiao, Shui Shui and Yin Ling Quan are selected</a:t>
            </a:r>
            <a:r>
              <a:rPr lang="en-US" altLang="zh-CN" dirty="0">
                <a:solidFill>
                  <a:schemeClr val="tx1"/>
                </a:solidFill>
                <a:latin typeface="Times New Roman" panose="02020603050405020304" charset="0"/>
                <a:cs typeface="Times New Roman" panose="02020603050405020304" charset="0"/>
                <a:sym typeface="+mn-ea"/>
              </a:rPr>
              <a:t>.</a:t>
            </a:r>
            <a:r>
              <a:rPr dirty="0">
                <a:solidFill>
                  <a:schemeClr val="tx1"/>
                </a:solidFill>
                <a:latin typeface="Times New Roman" panose="02020603050405020304" charset="0"/>
                <a:cs typeface="Times New Roman" panose="02020603050405020304" charset="0"/>
                <a:sym typeface="+mn-ea"/>
              </a:rPr>
              <a:t>Gastrointestinal bleeding withChize, Lieque, Quze, Hegu these points. Liver coma with Yongquan, philtrum, shi-xuan these points.</a:t>
            </a:r>
            <a:r>
              <a:rPr lang="en-US" dirty="0">
                <a:solidFill>
                  <a:schemeClr val="tx1"/>
                </a:solidFill>
                <a:latin typeface="Times New Roman" panose="02020603050405020304" charset="0"/>
                <a:cs typeface="Times New Roman" panose="02020603050405020304" charset="0"/>
                <a:sym typeface="+mn-ea"/>
              </a:rPr>
              <a:t> </a:t>
            </a:r>
            <a:r>
              <a:rPr dirty="0">
                <a:solidFill>
                  <a:schemeClr val="tx1"/>
                </a:solidFill>
                <a:latin typeface="Times New Roman" panose="02020603050405020304" charset="0"/>
                <a:cs typeface="Times New Roman" panose="02020603050405020304" charset="0"/>
                <a:sym typeface="+mn-ea"/>
              </a:rPr>
              <a:t>Needle leveling, supplementing, draining, and twisting, keep the needle for 15 to 20 minutes, every 5 to 10 minutes. Once a day, 10 to 15 days for a course, rest for 3 to 5 days before starting another course.</a:t>
            </a:r>
            <a:endParaRPr strike="noStrike" noProof="1" dirty="0">
              <a:solidFill>
                <a:schemeClr val="tx1"/>
              </a:solidFill>
              <a:latin typeface="Times New Roman" panose="02020603050405020304" charset="0"/>
              <a:cs typeface="Times New Roman" panose="02020603050405020304" charset="0"/>
            </a:endParaRPr>
          </a:p>
          <a:p>
            <a:pPr marL="0" indent="0" fontAlgn="base">
              <a:buNone/>
            </a:pPr>
            <a:endParaRPr lang="zh-CN" altLang="en-US" sz="2000" strike="noStrike" noProof="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600"/>
              <a:t>原发性肝癌现状</a:t>
            </a:r>
            <a:br>
              <a:rPr lang="zh-CN" altLang="en-US" sz="3600"/>
            </a:br>
            <a:r>
              <a:rPr lang="zh-CN" altLang="en-US" sz="3600">
                <a:latin typeface="Times New Roman" panose="02020603050405020304" charset="0"/>
                <a:cs typeface="Times New Roman" panose="02020603050405020304" charset="0"/>
                <a:sym typeface="+mn-ea"/>
              </a:rPr>
              <a:t>Current </a:t>
            </a:r>
            <a:r>
              <a:rPr lang="en-US" altLang="zh-CN" sz="3600">
                <a:latin typeface="Times New Roman" panose="02020603050405020304" charset="0"/>
                <a:cs typeface="Times New Roman" panose="02020603050405020304" charset="0"/>
                <a:sym typeface="+mn-ea"/>
              </a:rPr>
              <a:t>S</a:t>
            </a:r>
            <a:r>
              <a:rPr lang="zh-CN" altLang="en-US" sz="3600">
                <a:latin typeface="Times New Roman" panose="02020603050405020304" charset="0"/>
                <a:cs typeface="Times New Roman" panose="02020603050405020304" charset="0"/>
                <a:sym typeface="+mn-ea"/>
              </a:rPr>
              <a:t>tatus of Primary </a:t>
            </a:r>
            <a:r>
              <a:rPr lang="en-US" altLang="zh-CN" sz="3600">
                <a:latin typeface="Times New Roman" panose="02020603050405020304" charset="0"/>
                <a:cs typeface="Times New Roman" panose="02020603050405020304" charset="0"/>
                <a:sym typeface="+mn-ea"/>
              </a:rPr>
              <a:t>C</a:t>
            </a:r>
            <a:r>
              <a:rPr lang="zh-CN" altLang="en-US" sz="3600">
                <a:latin typeface="Times New Roman" panose="02020603050405020304" charset="0"/>
                <a:cs typeface="Times New Roman" panose="02020603050405020304" charset="0"/>
                <a:sym typeface="+mn-ea"/>
              </a:rPr>
              <a:t>arcinoma of </a:t>
            </a:r>
            <a:r>
              <a:rPr lang="en-US" altLang="zh-CN" sz="3600">
                <a:latin typeface="Times New Roman" panose="02020603050405020304" charset="0"/>
                <a:cs typeface="Times New Roman" panose="02020603050405020304" charset="0"/>
                <a:sym typeface="+mn-ea"/>
              </a:rPr>
              <a:t>L</a:t>
            </a:r>
            <a:r>
              <a:rPr lang="zh-CN" altLang="en-US" sz="3600">
                <a:latin typeface="Times New Roman" panose="02020603050405020304" charset="0"/>
                <a:cs typeface="Times New Roman" panose="02020603050405020304" charset="0"/>
                <a:sym typeface="+mn-ea"/>
              </a:rPr>
              <a:t>iver</a:t>
            </a:r>
            <a:endParaRPr lang="zh-CN" altLang="en-US" sz="3600"/>
          </a:p>
        </p:txBody>
      </p:sp>
      <p:sp>
        <p:nvSpPr>
          <p:cNvPr id="5" name="内容占位符 4"/>
          <p:cNvSpPr>
            <a:spLocks noGrp="1"/>
          </p:cNvSpPr>
          <p:nvPr>
            <p:ph idx="1"/>
          </p:nvPr>
        </p:nvSpPr>
        <p:spPr/>
        <p:txBody>
          <a:bodyPr/>
          <a:p>
            <a:endParaRPr lang="zh-CN" altLang="en-US"/>
          </a:p>
          <a:p>
            <a:endParaRPr lang="zh-CN" altLang="en-US"/>
          </a:p>
        </p:txBody>
      </p:sp>
      <p:sp>
        <p:nvSpPr>
          <p:cNvPr id="4" name="文本框 3"/>
          <p:cNvSpPr txBox="1"/>
          <p:nvPr/>
        </p:nvSpPr>
        <p:spPr>
          <a:xfrm>
            <a:off x="839470" y="1556385"/>
            <a:ext cx="10264140" cy="4555490"/>
          </a:xfrm>
          <a:prstGeom prst="rect">
            <a:avLst/>
          </a:prstGeom>
          <a:noFill/>
        </p:spPr>
        <p:txBody>
          <a:bodyPr wrap="square" rtlCol="0" anchor="t">
            <a:noAutofit/>
          </a:bodyPr>
          <a:p>
            <a:pPr>
              <a:lnSpc>
                <a:spcPct val="150000"/>
              </a:lnSpc>
            </a:pPr>
            <a:r>
              <a:rPr lang="zh-CN" altLang="en-US"/>
              <a:t> </a:t>
            </a:r>
            <a:r>
              <a:rPr lang="en-US" altLang="zh-CN"/>
              <a:t>     </a:t>
            </a:r>
            <a:r>
              <a:rPr lang="en-US" altLang="zh-CN" sz="1200"/>
              <a:t> </a:t>
            </a:r>
            <a:r>
              <a:rPr lang="en-US" altLang="zh-CN" sz="1400"/>
              <a:t> </a:t>
            </a:r>
            <a:r>
              <a:rPr lang="zh-CN" altLang="en-US" sz="1400"/>
              <a:t>原发性肝癌指在肝细胞或肝内胆管细胞发生的恶性肿瘤，其起病隐匿，高度恶性，进展迅猛，病情凶险，治疗难度大，死亡率高，5年生存期仅4一7%，是严重危害人类健康的主要疾病之一。</a:t>
            </a:r>
            <a:r>
              <a:rPr lang="en-US" altLang="zh-CN" sz="1400">
                <a:latin typeface="Times New Roman" panose="02020603050405020304" charset="0"/>
                <a:cs typeface="Times New Roman" panose="02020603050405020304" charset="0"/>
                <a:sym typeface="+mn-ea"/>
              </a:rPr>
              <a:t>  </a:t>
            </a:r>
            <a:endParaRPr lang="en-US" altLang="zh-CN" sz="1400">
              <a:latin typeface="Times New Roman" panose="02020603050405020304" charset="0"/>
              <a:cs typeface="Times New Roman" panose="02020603050405020304" charset="0"/>
              <a:sym typeface="+mn-ea"/>
            </a:endParaRPr>
          </a:p>
          <a:p>
            <a:pPr>
              <a:lnSpc>
                <a:spcPct val="150000"/>
              </a:lnSpc>
            </a:pPr>
            <a:r>
              <a:rPr lang="zh-CN" altLang="en-US" sz="1400">
                <a:latin typeface="Times New Roman" panose="02020603050405020304" charset="0"/>
                <a:cs typeface="Times New Roman" panose="02020603050405020304" charset="0"/>
                <a:sym typeface="+mn-ea"/>
              </a:rPr>
              <a:t>Primary </a:t>
            </a:r>
            <a:r>
              <a:rPr lang="en-US" altLang="zh-CN" sz="1400">
                <a:latin typeface="Times New Roman" panose="02020603050405020304" charset="0"/>
                <a:cs typeface="Times New Roman" panose="02020603050405020304" charset="0"/>
                <a:sym typeface="+mn-ea"/>
              </a:rPr>
              <a:t>C</a:t>
            </a:r>
            <a:r>
              <a:rPr lang="zh-CN" altLang="en-US" sz="1400">
                <a:latin typeface="Times New Roman" panose="02020603050405020304" charset="0"/>
                <a:cs typeface="Times New Roman" panose="02020603050405020304" charset="0"/>
                <a:sym typeface="+mn-ea"/>
              </a:rPr>
              <a:t>arcinoma of </a:t>
            </a:r>
            <a:r>
              <a:rPr lang="en-US" altLang="zh-CN" sz="1400">
                <a:latin typeface="Times New Roman" panose="02020603050405020304" charset="0"/>
                <a:cs typeface="Times New Roman" panose="02020603050405020304" charset="0"/>
                <a:sym typeface="+mn-ea"/>
              </a:rPr>
              <a:t>L</a:t>
            </a:r>
            <a:r>
              <a:rPr lang="zh-CN" altLang="en-US" sz="1400">
                <a:latin typeface="Times New Roman" panose="02020603050405020304" charset="0"/>
                <a:cs typeface="Times New Roman" panose="02020603050405020304" charset="0"/>
                <a:sym typeface="+mn-ea"/>
              </a:rPr>
              <a:t>iver</a:t>
            </a:r>
            <a:r>
              <a:rPr lang="en-US" altLang="zh-CN" sz="1400">
                <a:latin typeface="Times New Roman" panose="02020603050405020304" charset="0"/>
                <a:cs typeface="Times New Roman" panose="02020603050405020304" charset="0"/>
                <a:sym typeface="+mn-ea"/>
              </a:rPr>
              <a:t> </a:t>
            </a:r>
            <a:r>
              <a:rPr sz="1400">
                <a:latin typeface="Times New Roman" panose="02020603050405020304" charset="0"/>
                <a:cs typeface="Times New Roman" panose="02020603050405020304" charset="0"/>
                <a:sym typeface="+mn-ea"/>
              </a:rPr>
              <a:t>refers to malignant tumors occurring in hepatocytes or intrahepatic bile duct cells, which are insidious in onset, highly malignant, rapid in progression, aggressive, difficult to treat, and have a high mortality rate, with a 5-year survival rate of only 4-7%, and it is one of the major diseases seriously endangering the health of human beings.</a:t>
            </a:r>
            <a:endParaRPr sz="1400">
              <a:latin typeface="Times New Roman" panose="02020603050405020304" charset="0"/>
              <a:cs typeface="Times New Roman" panose="02020603050405020304" charset="0"/>
              <a:sym typeface="+mn-ea"/>
            </a:endParaRPr>
          </a:p>
          <a:p>
            <a:pPr>
              <a:lnSpc>
                <a:spcPct val="150000"/>
              </a:lnSpc>
            </a:pPr>
            <a:endParaRPr lang="zh-CN" altLang="en-US" sz="1400"/>
          </a:p>
          <a:p>
            <a:pPr>
              <a:lnSpc>
                <a:spcPct val="150000"/>
              </a:lnSpc>
            </a:pPr>
            <a:r>
              <a:rPr lang="zh-CN" altLang="en-US" sz="1400"/>
              <a:t>   </a:t>
            </a:r>
            <a:r>
              <a:rPr lang="en-US" altLang="zh-CN" sz="1400"/>
              <a:t>  </a:t>
            </a:r>
            <a:r>
              <a:rPr lang="zh-CN" altLang="en-US" sz="1400"/>
              <a:t> 肝癌早期以手术切除为主，但临床上多数患者就诊时已属于中晚期，失去了手术切除的机会。中期可采用肝动脉化疗栓塞术、射频治疗、超声聚焦刀、氢氦刀等，但这些属于局部治疗，对大部分病人尤其是弥漫性肝癌、大肝癌或晚期肝癌患者效果不佳。</a:t>
            </a:r>
            <a:r>
              <a:rPr lang="zh-CN" altLang="en-US" sz="1400">
                <a:latin typeface="Times New Roman" panose="02020603050405020304" charset="0"/>
                <a:cs typeface="Times New Roman" panose="02020603050405020304" charset="0"/>
                <a:sym typeface="+mn-ea"/>
              </a:rPr>
              <a:t> Surgical resection is the mainstay in early stage of liver cancer, but most of the patients in clinic have already belonged to the middle or late stage when they are diagnosed, and they have lost the chance of surgical resection. In the middle stage, chemoembolization of hepatic artery, radiofrequency therapy, ultrasonic focused knife, hydrogen helium knife can be used, but these are localized treatments, which are ineffective for most of the patients, especially for patients with diffuse hepatocellular carcinoma, large hepatocellular carcinoma or advanced hepatocellular carcinoma.</a:t>
            </a:r>
            <a:endParaRPr lang="zh-CN" altLang="en-US" sz="1400">
              <a:latin typeface="Times New Roman" panose="02020603050405020304" charset="0"/>
              <a:cs typeface="Times New Roman" panose="02020603050405020304" charset="0"/>
            </a:endParaRPr>
          </a:p>
          <a:p>
            <a:pPr>
              <a:lnSpc>
                <a:spcPts val="3000"/>
              </a:lnSpc>
            </a:pPr>
            <a:endParaRPr lang="zh-CN" altLang="en-US" sz="1400">
              <a:latin typeface="Times New Roman" panose="02020603050405020304" charset="0"/>
              <a:cs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内容占位符 3" descr="图片1"/>
          <p:cNvPicPr>
            <a:picLocks noChangeAspect="1"/>
          </p:cNvPicPr>
          <p:nvPr>
            <p:ph idx="1"/>
          </p:nvPr>
        </p:nvPicPr>
        <p:blipFill>
          <a:blip r:embed="rId1"/>
          <a:stretch>
            <a:fillRect/>
          </a:stretch>
        </p:blipFill>
        <p:spPr>
          <a:xfrm>
            <a:off x="1703705" y="909955"/>
            <a:ext cx="8747125" cy="512191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noRot="1"/>
          </p:cNvSpPr>
          <p:nvPr>
            <p:ph type="title"/>
          </p:nvPr>
        </p:nvSpPr>
        <p:spPr>
          <a:xfrm>
            <a:off x="623668" y="260420"/>
            <a:ext cx="10969709" cy="705600"/>
          </a:xfrm>
        </p:spPr>
        <p:txBody>
          <a:bodyPr anchor="ctr">
            <a:normAutofit fontScale="90000"/>
          </a:bodyPr>
          <a:p>
            <a:pPr fontAlgn="base"/>
            <a:r>
              <a:rPr lang="zh-CN" altLang="en-US" sz="3600" dirty="0">
                <a:sym typeface="+mn-ea"/>
              </a:rPr>
              <a:t>古代医籍的描述</a:t>
            </a:r>
            <a:br>
              <a:rPr lang="zh-CN" altLang="en-US" sz="3600" dirty="0">
                <a:sym typeface="+mn-ea"/>
              </a:rPr>
            </a:br>
            <a:r>
              <a:rPr lang="zh-CN" altLang="en-US" sz="3100" dirty="0">
                <a:sym typeface="+mn-ea"/>
              </a:rPr>
              <a:t>Ancient </a:t>
            </a:r>
            <a:r>
              <a:rPr lang="en-US" altLang="zh-CN" sz="3100" dirty="0">
                <a:sym typeface="+mn-ea"/>
              </a:rPr>
              <a:t>M</a:t>
            </a:r>
            <a:r>
              <a:rPr lang="zh-CN" altLang="en-US" sz="3100" dirty="0">
                <a:sym typeface="+mn-ea"/>
              </a:rPr>
              <a:t>edical </a:t>
            </a:r>
            <a:r>
              <a:rPr lang="en-US" altLang="zh-CN" sz="3100" dirty="0">
                <a:sym typeface="+mn-ea"/>
              </a:rPr>
              <a:t>T</a:t>
            </a:r>
            <a:r>
              <a:rPr lang="zh-CN" altLang="en-US" sz="3100" dirty="0">
                <a:sym typeface="+mn-ea"/>
              </a:rPr>
              <a:t>ext </a:t>
            </a:r>
            <a:r>
              <a:rPr lang="en-US" altLang="zh-CN" sz="3100" dirty="0">
                <a:sym typeface="+mn-ea"/>
              </a:rPr>
              <a:t>D</a:t>
            </a:r>
            <a:r>
              <a:rPr lang="zh-CN" altLang="en-US" sz="3100" dirty="0">
                <a:sym typeface="+mn-ea"/>
              </a:rPr>
              <a:t>escriptions</a:t>
            </a:r>
            <a:endParaRPr lang="zh-CN" altLang="en-US" sz="3100" strike="noStrike" noProof="1" dirty="0">
              <a:sym typeface="+mn-ea"/>
            </a:endParaRPr>
          </a:p>
        </p:txBody>
      </p:sp>
      <p:sp>
        <p:nvSpPr>
          <p:cNvPr id="7171" name="文本占位符 7170"/>
          <p:cNvSpPr>
            <a:spLocks noGrp="1"/>
          </p:cNvSpPr>
          <p:nvPr>
            <p:ph idx="1"/>
          </p:nvPr>
        </p:nvSpPr>
        <p:spPr>
          <a:xfrm>
            <a:off x="479523" y="1484685"/>
            <a:ext cx="10969709" cy="4759200"/>
          </a:xfrm>
        </p:spPr>
        <p:txBody>
          <a:bodyPr>
            <a:normAutofit/>
          </a:bodyPr>
          <a:p>
            <a:pPr marL="0" indent="0" fontAlgn="base">
              <a:lnSpc>
                <a:spcPts val="3000"/>
              </a:lnSpc>
              <a:buNone/>
            </a:pPr>
            <a:r>
              <a:rPr lang="en-US" altLang="zh-CN" sz="2000" strike="noStrike" noProof="1" dirty="0">
                <a:latin typeface="+mj-ea"/>
                <a:ea typeface="+mj-ea"/>
                <a:cs typeface="+mj-ea"/>
              </a:rPr>
              <a:t> </a:t>
            </a:r>
            <a:r>
              <a:rPr lang="en-US" altLang="zh-CN" sz="1800" strike="noStrike" noProof="1" dirty="0">
                <a:latin typeface="+mj-ea"/>
                <a:ea typeface="+mj-ea"/>
                <a:cs typeface="+mj-ea"/>
              </a:rPr>
              <a:t>   </a:t>
            </a:r>
            <a:r>
              <a:rPr lang="zh-CN" altLang="en-US" sz="1800" strike="noStrike" noProof="1" dirty="0">
                <a:solidFill>
                  <a:schemeClr val="tx1"/>
                </a:solidFill>
                <a:cs typeface="宋体" panose="02010600030101010101" pitchFamily="2" charset="-122"/>
              </a:rPr>
              <a:t>肝癌归属于“肝积”、“癥瘕”、“积聚”、“臌胀”、“痞气”、“黄疸”等范畴。《灵枢•邪气脏腑病形篇》日:“肝脉微急为肥气，在胁下若覆杯”。《难经•五十五难》亦提到:“肝之积名曰肥气。在左胁下，如覆杯，有头足，久不愈”。《素问•腹中论))中提到:“有病心腹满，旦食则不能暮食，此为何病?岐伯对曰:名为臌胀。”</a:t>
            </a:r>
            <a:endParaRPr lang="zh-CN" altLang="en-US" sz="1800" strike="noStrike" noProof="1" dirty="0">
              <a:solidFill>
                <a:schemeClr val="tx1"/>
              </a:solidFill>
              <a:cs typeface="宋体" panose="02010600030101010101" pitchFamily="2" charset="-122"/>
            </a:endParaRPr>
          </a:p>
          <a:p>
            <a:pPr marL="0" indent="0" fontAlgn="base">
              <a:lnSpc>
                <a:spcPts val="3000"/>
              </a:lnSpc>
              <a:buNone/>
            </a:pPr>
            <a:r>
              <a:rPr lang="en-US" altLang="zh-CN" sz="1800" dirty="0">
                <a:latin typeface="Times New Roman" panose="02020603050405020304" charset="0"/>
                <a:ea typeface="+mj-ea"/>
                <a:cs typeface="Times New Roman" panose="02020603050405020304" charset="0"/>
                <a:sym typeface="+mn-ea"/>
              </a:rPr>
              <a:t>   </a:t>
            </a:r>
            <a:r>
              <a:rPr lang="zh-CN" altLang="en-US" sz="1800" dirty="0">
                <a:solidFill>
                  <a:schemeClr val="tx1"/>
                </a:solidFill>
                <a:latin typeface="Times New Roman" panose="02020603050405020304" charset="0"/>
                <a:cs typeface="Times New Roman" panose="02020603050405020304" charset="0"/>
                <a:sym typeface="+mn-ea"/>
              </a:rPr>
              <a:t>Liver cancer belongs to the categories of "liver stagnation", "Micro-Zhengjia", "accumulation", "sbdominal mass", "jaundice" and so on. </a:t>
            </a:r>
            <a:r>
              <a:rPr lang="en-US" altLang="zh-CN" sz="1800" dirty="0">
                <a:solidFill>
                  <a:schemeClr val="tx1"/>
                </a:solidFill>
                <a:latin typeface="Times New Roman" panose="02020603050405020304" charset="0"/>
                <a:cs typeface="Times New Roman" panose="02020603050405020304" charset="0"/>
                <a:sym typeface="+mn-ea"/>
              </a:rPr>
              <a:t> </a:t>
            </a:r>
            <a:r>
              <a:rPr lang="zh-CN" altLang="en-US" sz="1800" i="1" dirty="0">
                <a:solidFill>
                  <a:schemeClr val="tx1"/>
                </a:solidFill>
                <a:latin typeface="Times New Roman" panose="02020603050405020304" charset="0"/>
                <a:cs typeface="Times New Roman" panose="02020603050405020304" charset="0"/>
                <a:sym typeface="+mn-ea"/>
              </a:rPr>
              <a:t>Huangdi Neijing (Huangdi’s internal classic)</a:t>
            </a:r>
            <a:r>
              <a:rPr lang="zh-CN" altLang="en-US" sz="1800" dirty="0">
                <a:solidFill>
                  <a:schemeClr val="tx1"/>
                </a:solidFill>
                <a:latin typeface="Times New Roman" panose="02020603050405020304" charset="0"/>
                <a:cs typeface="Times New Roman" panose="02020603050405020304" charset="0"/>
                <a:sym typeface="+mn-ea"/>
              </a:rPr>
              <a:t>:“liver accumulation collects under the left hypochondrium, like an inverted cup, protruding like flesh</a:t>
            </a:r>
            <a:r>
              <a:rPr lang="en-US" altLang="zh-CN" sz="1800" dirty="0">
                <a:solidFill>
                  <a:schemeClr val="tx1"/>
                </a:solidFill>
                <a:latin typeface="Times New Roman" panose="02020603050405020304" charset="0"/>
                <a:cs typeface="Times New Roman" panose="02020603050405020304" charset="0"/>
                <a:sym typeface="+mn-ea"/>
              </a:rPr>
              <a:t>.”</a:t>
            </a:r>
            <a:r>
              <a:rPr lang="zh-CN" altLang="en-US" sz="1800" i="1" dirty="0">
                <a:solidFill>
                  <a:schemeClr val="tx1"/>
                </a:solidFill>
                <a:latin typeface="Times New Roman" panose="02020603050405020304" charset="0"/>
                <a:cs typeface="Times New Roman" panose="02020603050405020304" charset="0"/>
                <a:sym typeface="+mn-ea"/>
              </a:rPr>
              <a:t>The Classic of Difficult Issues</a:t>
            </a:r>
            <a:r>
              <a:rPr lang="en-US" altLang="zh-CN" sz="1800" i="1" dirty="0">
                <a:solidFill>
                  <a:schemeClr val="tx1"/>
                </a:solidFill>
                <a:latin typeface="Times New Roman" panose="02020603050405020304" charset="0"/>
                <a:cs typeface="Times New Roman" panose="02020603050405020304" charset="0"/>
                <a:sym typeface="+mn-ea"/>
              </a:rPr>
              <a:t> </a:t>
            </a:r>
            <a:r>
              <a:rPr lang="en-US" altLang="zh-CN" sz="1800" dirty="0">
                <a:solidFill>
                  <a:schemeClr val="tx1"/>
                </a:solidFill>
                <a:latin typeface="Times New Roman" panose="02020603050405020304" charset="0"/>
                <a:cs typeface="Times New Roman" panose="02020603050405020304" charset="0"/>
                <a:sym typeface="+mn-ea"/>
              </a:rPr>
              <a:t>also mentioned</a:t>
            </a:r>
            <a:r>
              <a:rPr lang="zh-CN" altLang="en-US" sz="1800" dirty="0">
                <a:solidFill>
                  <a:schemeClr val="tx1"/>
                </a:solidFill>
                <a:latin typeface="Times New Roman" panose="02020603050405020304" charset="0"/>
                <a:cs typeface="Times New Roman" panose="02020603050405020304" charset="0"/>
                <a:sym typeface="+mn-ea"/>
              </a:rPr>
              <a:t>:“</a:t>
            </a:r>
            <a:r>
              <a:rPr lang="zh-CN" altLang="en-US" sz="1800" dirty="0">
                <a:solidFill>
                  <a:schemeClr val="tx1"/>
                </a:solidFill>
                <a:latin typeface="Times New Roman" panose="02020603050405020304" charset="0"/>
                <a:cs typeface="Times New Roman" panose="02020603050405020304" charset="0"/>
                <a:sym typeface="+mn-ea"/>
              </a:rPr>
              <a:t>liver accumulation collects under the left hypochondrium,</a:t>
            </a:r>
            <a:r>
              <a:rPr lang="en-US" altLang="zh-CN" sz="1800" dirty="0">
                <a:solidFill>
                  <a:schemeClr val="tx1"/>
                </a:solidFill>
                <a:latin typeface="Times New Roman" panose="02020603050405020304" charset="0"/>
                <a:cs typeface="Times New Roman" panose="02020603050405020304" charset="0"/>
                <a:sym typeface="+mn-ea"/>
              </a:rPr>
              <a:t> </a:t>
            </a:r>
            <a:r>
              <a:rPr lang="zh-CN" altLang="en-US" sz="1800" dirty="0">
                <a:solidFill>
                  <a:schemeClr val="tx1"/>
                </a:solidFill>
                <a:latin typeface="Times New Roman" panose="02020603050405020304" charset="0"/>
                <a:cs typeface="Times New Roman" panose="02020603050405020304" charset="0"/>
                <a:sym typeface="+mn-ea"/>
              </a:rPr>
              <a:t>hard</a:t>
            </a:r>
            <a:r>
              <a:rPr lang="en-US" altLang="zh-CN" sz="1800" dirty="0">
                <a:solidFill>
                  <a:schemeClr val="tx1"/>
                </a:solidFill>
                <a:latin typeface="Times New Roman" panose="02020603050405020304" charset="0"/>
                <a:cs typeface="Times New Roman" panose="02020603050405020304" charset="0"/>
                <a:sym typeface="+mn-ea"/>
              </a:rPr>
              <a:t> to </a:t>
            </a:r>
            <a:r>
              <a:rPr lang="zh-CN" altLang="en-US" sz="1800" dirty="0">
                <a:solidFill>
                  <a:schemeClr val="tx1"/>
                </a:solidFill>
                <a:latin typeface="Times New Roman" panose="02020603050405020304" charset="0"/>
                <a:cs typeface="Times New Roman" panose="02020603050405020304" charset="0"/>
                <a:sym typeface="+mn-ea"/>
              </a:rPr>
              <a:t>get well”</a:t>
            </a:r>
            <a:r>
              <a:rPr lang="en-US" altLang="zh-CN" sz="1800" dirty="0">
                <a:solidFill>
                  <a:schemeClr val="tx1"/>
                </a:solidFill>
                <a:latin typeface="Times New Roman" panose="02020603050405020304" charset="0"/>
                <a:cs typeface="Times New Roman" panose="02020603050405020304" charset="0"/>
                <a:sym typeface="+mn-ea"/>
              </a:rPr>
              <a:t>.“</a:t>
            </a:r>
            <a:r>
              <a:rPr lang="zh-CN" altLang="en-US" sz="1800" dirty="0">
                <a:solidFill>
                  <a:schemeClr val="tx1"/>
                </a:solidFill>
                <a:latin typeface="Times New Roman" panose="02020603050405020304" charset="0"/>
                <a:cs typeface="Times New Roman" panose="02020603050405020304" charset="0"/>
                <a:sym typeface="+mn-ea"/>
              </a:rPr>
              <a:t>Huang Di asked: There is a kind of heart and abdominal distension and fullness disease, and after eating in the morning, one cannot eat again in the evening.</a:t>
            </a:r>
            <a:r>
              <a:rPr lang="en-US" altLang="zh-CN" sz="1800" dirty="0">
                <a:solidFill>
                  <a:schemeClr val="tx1"/>
                </a:solidFill>
                <a:latin typeface="Times New Roman" panose="02020603050405020304" charset="0"/>
                <a:cs typeface="Times New Roman" panose="02020603050405020304" charset="0"/>
                <a:sym typeface="+mn-ea"/>
              </a:rPr>
              <a:t> </a:t>
            </a:r>
            <a:r>
              <a:rPr lang="zh-CN" altLang="en-US" sz="1800" dirty="0">
                <a:solidFill>
                  <a:schemeClr val="tx1"/>
                </a:solidFill>
                <a:latin typeface="Times New Roman" panose="02020603050405020304" charset="0"/>
                <a:cs typeface="Times New Roman" panose="02020603050405020304" charset="0"/>
                <a:sym typeface="+mn-ea"/>
              </a:rPr>
              <a:t>Qibo replied: This is called bulging disease.</a:t>
            </a:r>
            <a:r>
              <a:rPr lang="en-US" altLang="zh-CN" sz="1800" dirty="0">
                <a:solidFill>
                  <a:schemeClr val="tx1"/>
                </a:solidFill>
                <a:latin typeface="Times New Roman" panose="02020603050405020304" charset="0"/>
                <a:cs typeface="Times New Roman" panose="02020603050405020304" charset="0"/>
                <a:sym typeface="+mn-ea"/>
              </a:rPr>
              <a:t>”</a:t>
            </a:r>
            <a:endParaRPr lang="en-US" altLang="zh-CN" sz="1800" strike="noStrike" noProof="1" dirty="0">
              <a:solidFill>
                <a:schemeClr val="tx1"/>
              </a:solidFill>
              <a:latin typeface="Times New Roman" panose="02020603050405020304" charset="0"/>
              <a:cs typeface="Times New Roman" panose="0202060305040502030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6" name="内容占位符 5"/>
          <p:cNvSpPr>
            <a:spLocks noGrp="1"/>
          </p:cNvSpPr>
          <p:nvPr>
            <p:ph idx="1"/>
          </p:nvPr>
        </p:nvSpPr>
        <p:spPr/>
        <p:txBody>
          <a:bodyPr/>
          <a:p>
            <a:pPr marL="0" indent="0">
              <a:buNone/>
            </a:pPr>
            <a:endParaRPr lang="zh-CN" altLang="en-US"/>
          </a:p>
          <a:p>
            <a:pPr marL="0" indent="0">
              <a:buNone/>
            </a:pPr>
            <a:endParaRPr lang="zh-CN" altLang="en-US"/>
          </a:p>
        </p:txBody>
      </p:sp>
      <p:sp>
        <p:nvSpPr>
          <p:cNvPr id="4" name="文本框 3"/>
          <p:cNvSpPr txBox="1"/>
          <p:nvPr/>
        </p:nvSpPr>
        <p:spPr>
          <a:xfrm>
            <a:off x="695325" y="1313815"/>
            <a:ext cx="10959465" cy="4399915"/>
          </a:xfrm>
          <a:prstGeom prst="rect">
            <a:avLst/>
          </a:prstGeom>
          <a:noFill/>
        </p:spPr>
        <p:txBody>
          <a:bodyPr wrap="square" rtlCol="0" anchor="t">
            <a:noAutofit/>
          </a:bodyPr>
          <a:p>
            <a:pPr fontAlgn="base">
              <a:lnSpc>
                <a:spcPct val="120000"/>
              </a:lnSpc>
            </a:pPr>
            <a:r>
              <a:rPr lang="en-US" altLang="zh-CN" sz="2000" dirty="0">
                <a:sym typeface="+mn-ea"/>
              </a:rPr>
              <a:t>  </a:t>
            </a:r>
            <a:r>
              <a:rPr lang="en-US" altLang="zh-CN" sz="1800" dirty="0">
                <a:sym typeface="+mn-ea"/>
              </a:rPr>
              <a:t>  </a:t>
            </a:r>
            <a:r>
              <a:rPr lang="en-US" altLang="zh-CN" sz="1800" dirty="0">
                <a:latin typeface="宋体" panose="02010600030101010101" pitchFamily="2" charset="-122"/>
                <a:cs typeface="宋体" panose="02010600030101010101" pitchFamily="2" charset="-122"/>
                <a:sym typeface="+mn-ea"/>
              </a:rPr>
              <a:t> </a:t>
            </a:r>
            <a:r>
              <a:rPr lang="zh-CN" altLang="en-US" sz="1800" dirty="0">
                <a:latin typeface="宋体" panose="02010600030101010101" pitchFamily="2" charset="-122"/>
                <a:cs typeface="宋体" panose="02010600030101010101" pitchFamily="2" charset="-122"/>
                <a:sym typeface="+mn-ea"/>
              </a:rPr>
              <a:t>《灵枢•水胀》:“臌胀何如?岐伯曰:腹胀身皆大，大与肤胀等也，色苍黄，腹筋起，此其侯也。”描述了臌胀的症状，与现代肝癌腹水症状很相似。隋代巢元方《诸病源候论•积聚病诸侯》日“诊得肝积，脉弦而细，两胁下痛，邪走心下。”明代喻昌《医门法律》曰:“凡有瘾痛、积块，即是胀病之根，日积月累，腹大如箕瓮，是名单腹胀”。这些表述类似肝癌症状。</a:t>
            </a:r>
            <a:endParaRPr lang="zh-CN" altLang="en-US" sz="1800" dirty="0">
              <a:latin typeface="宋体" panose="02010600030101010101" pitchFamily="2" charset="-122"/>
              <a:cs typeface="宋体" panose="02010600030101010101" pitchFamily="2" charset="-122"/>
              <a:sym typeface="+mn-ea"/>
            </a:endParaRPr>
          </a:p>
          <a:p>
            <a:pPr fontAlgn="base">
              <a:lnSpc>
                <a:spcPct val="120000"/>
              </a:lnSpc>
            </a:pPr>
            <a:endParaRPr lang="zh-CN" altLang="en-US" sz="1800" dirty="0">
              <a:latin typeface="宋体" panose="02010600030101010101" pitchFamily="2" charset="-122"/>
              <a:cs typeface="宋体" panose="02010600030101010101" pitchFamily="2" charset="-122"/>
              <a:sym typeface="+mn-ea"/>
            </a:endParaRPr>
          </a:p>
          <a:p>
            <a:pPr fontAlgn="base">
              <a:lnSpc>
                <a:spcPct val="120000"/>
              </a:lnSpc>
            </a:pPr>
            <a:r>
              <a:rPr lang="en-US" altLang="zh-CN" sz="1800" dirty="0">
                <a:sym typeface="+mn-ea"/>
              </a:rPr>
              <a:t> </a:t>
            </a:r>
            <a:r>
              <a:rPr lang="en-US" altLang="zh-CN" sz="1800" dirty="0">
                <a:latin typeface="Times New Roman" panose="02020603050405020304" charset="0"/>
                <a:cs typeface="Times New Roman" panose="02020603050405020304" charset="0"/>
                <a:sym typeface="+mn-ea"/>
              </a:rPr>
              <a:t> </a:t>
            </a:r>
            <a:r>
              <a:rPr lang="zh-CN" altLang="en-US" sz="1800" i="1" dirty="0">
                <a:latin typeface="Times New Roman" panose="02020603050405020304" charset="0"/>
                <a:cs typeface="Times New Roman" panose="02020603050405020304" charset="0"/>
                <a:sym typeface="+mn-ea"/>
              </a:rPr>
              <a:t>The Spiritual</a:t>
            </a:r>
            <a:r>
              <a:rPr lang="zh-CN" altLang="en-US" sz="1800" dirty="0">
                <a:latin typeface="Times New Roman" panose="02020603050405020304" charset="0"/>
                <a:cs typeface="Times New Roman" panose="02020603050405020304" charset="0"/>
                <a:sym typeface="+mn-ea"/>
              </a:rPr>
              <a:t>:“The abdomen is bulging and the whole body is swollen, in the same way as skin swelling, with greenish-yellow skin and bruises on the abdomen. This is the symptom of bulging disease</a:t>
            </a:r>
            <a:r>
              <a:rPr lang="en-US" altLang="zh-CN" sz="1800" dirty="0">
                <a:latin typeface="Times New Roman" panose="02020603050405020304" charset="0"/>
                <a:cs typeface="Times New Roman" panose="02020603050405020304" charset="0"/>
                <a:sym typeface="+mn-ea"/>
              </a:rPr>
              <a:t>. </a:t>
            </a:r>
            <a:r>
              <a:rPr lang="zh-CN" altLang="en-US" sz="1800" dirty="0">
                <a:latin typeface="Times New Roman" panose="02020603050405020304" charset="0"/>
                <a:cs typeface="Times New Roman" panose="02020603050405020304" charset="0"/>
                <a:sym typeface="+mn-ea"/>
              </a:rPr>
              <a:t>This passage describes the symptoms of dropsy, which are very similar to modern symptoms of ascites in liver cancer.</a:t>
            </a:r>
            <a:endParaRPr lang="zh-CN" altLang="en-US" sz="1800" dirty="0">
              <a:latin typeface="Times New Roman" panose="02020603050405020304" charset="0"/>
              <a:cs typeface="Times New Roman" panose="02020603050405020304" charset="0"/>
              <a:sym typeface="+mn-ea"/>
            </a:endParaRPr>
          </a:p>
          <a:p>
            <a:pPr fontAlgn="base">
              <a:lnSpc>
                <a:spcPct val="120000"/>
              </a:lnSpc>
            </a:pPr>
            <a:r>
              <a:rPr lang="zh-CN" altLang="en-US" sz="1800" dirty="0">
                <a:latin typeface="Times New Roman" panose="02020603050405020304" charset="0"/>
                <a:cs typeface="Times New Roman" panose="02020603050405020304" charset="0"/>
                <a:sym typeface="+mn-ea"/>
              </a:rPr>
              <a:t> </a:t>
            </a:r>
            <a:r>
              <a:rPr lang="en-US" altLang="zh-CN" sz="1800" dirty="0">
                <a:latin typeface="Times New Roman" panose="02020603050405020304" charset="0"/>
                <a:cs typeface="Times New Roman" panose="02020603050405020304" charset="0"/>
                <a:sym typeface="+mn-ea"/>
              </a:rPr>
              <a:t> </a:t>
            </a:r>
            <a:r>
              <a:rPr lang="zh-CN" altLang="en-US" sz="1800" i="1" dirty="0">
                <a:latin typeface="Times New Roman" panose="02020603050405020304" charset="0"/>
                <a:cs typeface="Times New Roman" panose="02020603050405020304" charset="0"/>
                <a:sym typeface="+mn-ea"/>
              </a:rPr>
              <a:t>General Treatise on Causes and Manifestations of All</a:t>
            </a:r>
            <a:r>
              <a:rPr lang="en-US" altLang="zh-CN" sz="1800" i="1" dirty="0">
                <a:latin typeface="Times New Roman" panose="02020603050405020304" charset="0"/>
                <a:cs typeface="Times New Roman" panose="02020603050405020304" charset="0"/>
                <a:sym typeface="+mn-ea"/>
              </a:rPr>
              <a:t> Diseases</a:t>
            </a:r>
            <a:r>
              <a:rPr lang="zh-CN" altLang="en-US" sz="1800" dirty="0">
                <a:latin typeface="Times New Roman" panose="02020603050405020304" charset="0"/>
                <a:cs typeface="Times New Roman" panose="02020603050405020304" charset="0"/>
                <a:sym typeface="+mn-ea"/>
              </a:rPr>
              <a:t>：“Suffering from liver congestion, the pulse is taut and thin, and there is pain under the ribs."</a:t>
            </a:r>
            <a:endParaRPr lang="zh-CN" altLang="en-US" sz="1800" dirty="0">
              <a:latin typeface="Times New Roman" panose="02020603050405020304" charset="0"/>
              <a:cs typeface="Times New Roman" panose="02020603050405020304" charset="0"/>
              <a:sym typeface="+mn-ea"/>
            </a:endParaRPr>
          </a:p>
          <a:p>
            <a:pPr fontAlgn="base">
              <a:lnSpc>
                <a:spcPct val="120000"/>
              </a:lnSpc>
            </a:pPr>
            <a:r>
              <a:rPr lang="zh-CN" altLang="en-US" sz="1800" i="1" dirty="0">
                <a:latin typeface="Times New Roman" panose="02020603050405020304" charset="0"/>
                <a:cs typeface="Times New Roman" panose="02020603050405020304" charset="0"/>
                <a:sym typeface="+mn-ea"/>
              </a:rPr>
              <a:t> </a:t>
            </a:r>
            <a:r>
              <a:rPr lang="en-US" altLang="zh-CN" sz="1800" i="1" dirty="0">
                <a:latin typeface="Times New Roman" panose="02020603050405020304" charset="0"/>
                <a:cs typeface="Times New Roman" panose="02020603050405020304" charset="0"/>
                <a:sym typeface="+mn-ea"/>
              </a:rPr>
              <a:t> </a:t>
            </a:r>
            <a:r>
              <a:rPr lang="zh-CN" altLang="en-US" sz="1800" i="1" dirty="0">
                <a:latin typeface="Times New Roman" panose="02020603050405020304" charset="0"/>
                <a:cs typeface="Times New Roman" panose="02020603050405020304" charset="0"/>
                <a:sym typeface="+mn-ea"/>
              </a:rPr>
              <a:t>Medical Laws </a:t>
            </a:r>
            <a:r>
              <a:rPr lang="zh-CN" altLang="en-US" sz="1800" dirty="0">
                <a:latin typeface="Times New Roman" panose="02020603050405020304" charset="0"/>
                <a:cs typeface="Times New Roman" panose="02020603050405020304" charset="0"/>
                <a:sym typeface="+mn-ea"/>
              </a:rPr>
              <a:t>by Yu Chang:“Malignant ascites can be attributed to the category of "dropsy" in Chinese medicine, which is the accumulation of water in the internal, drum-shaped external。These expressions resemble liver cancer symptoms</a:t>
            </a:r>
            <a:endParaRPr lang="zh-CN" altLang="en-US" sz="1800" dirty="0">
              <a:latin typeface="Times New Roman" panose="02020603050405020304" charset="0"/>
              <a:cs typeface="Times New Roman" panose="020206030504050203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51913" y="1197045"/>
            <a:ext cx="10969709" cy="705600"/>
          </a:xfrm>
        </p:spPr>
        <p:txBody>
          <a:bodyPr>
            <a:normAutofit fontScale="90000"/>
          </a:bodyPr>
          <a:p>
            <a:r>
              <a:rPr lang="zh-CN" altLang="en-US" sz="3600">
                <a:sym typeface="+mn-ea"/>
              </a:rPr>
              <a:t>肝癌病因病机的认识</a:t>
            </a:r>
            <a:br>
              <a:rPr lang="zh-CN" altLang="en-US" sz="3600">
                <a:sym typeface="+mn-ea"/>
              </a:rPr>
            </a:br>
            <a:r>
              <a:rPr lang="zh-CN" altLang="en-US" sz="3600">
                <a:sym typeface="+mn-ea"/>
              </a:rPr>
              <a:t>Etiology and </a:t>
            </a:r>
            <a:r>
              <a:rPr lang="en-US" altLang="zh-CN" sz="3600">
                <a:sym typeface="+mn-ea"/>
              </a:rPr>
              <a:t>P</a:t>
            </a:r>
            <a:r>
              <a:rPr lang="zh-CN" altLang="en-US" sz="3600">
                <a:sym typeface="+mn-ea"/>
              </a:rPr>
              <a:t>athogenesis of </a:t>
            </a:r>
            <a:r>
              <a:rPr lang="en-US" altLang="zh-CN" sz="3600">
                <a:sym typeface="+mn-ea"/>
              </a:rPr>
              <a:t>L</a:t>
            </a:r>
            <a:r>
              <a:rPr lang="zh-CN" altLang="en-US" sz="3600">
                <a:sym typeface="+mn-ea"/>
              </a:rPr>
              <a:t>iver </a:t>
            </a:r>
            <a:r>
              <a:rPr lang="en-US" altLang="zh-CN" sz="3600">
                <a:sym typeface="+mn-ea"/>
              </a:rPr>
              <a:t>C</a:t>
            </a:r>
            <a:r>
              <a:rPr lang="zh-CN" altLang="en-US" sz="3600">
                <a:sym typeface="+mn-ea"/>
              </a:rPr>
              <a:t>ancer</a:t>
            </a:r>
            <a:br>
              <a:rPr lang="zh-CN" altLang="en-US" sz="4000"/>
            </a:br>
            <a:endParaRPr lang="zh-CN" altLang="en-US" sz="4000"/>
          </a:p>
        </p:txBody>
      </p:sp>
      <p:sp>
        <p:nvSpPr>
          <p:cNvPr id="3" name="内容占位符 2"/>
          <p:cNvSpPr>
            <a:spLocks noGrp="1"/>
          </p:cNvSpPr>
          <p:nvPr>
            <p:ph idx="1"/>
          </p:nvPr>
        </p:nvSpPr>
        <p:spPr>
          <a:xfrm>
            <a:off x="551913" y="2098730"/>
            <a:ext cx="10969709" cy="4759200"/>
          </a:xfrm>
        </p:spPr>
        <p:txBody>
          <a:bodyPr>
            <a:normAutofit fontScale="40000"/>
          </a:bodyPr>
          <a:p>
            <a:pPr marL="0" indent="0">
              <a:lnSpc>
                <a:spcPts val="3000"/>
              </a:lnSpc>
              <a:buNone/>
            </a:pPr>
            <a:r>
              <a:rPr lang="en-US" altLang="zh-CN" sz="2000">
                <a:cs typeface="宋体" panose="02010600030101010101" pitchFamily="2" charset="-122"/>
              </a:rPr>
              <a:t>   </a:t>
            </a:r>
            <a:r>
              <a:rPr lang="en-US" altLang="zh-CN" sz="3500">
                <a:cs typeface="宋体" panose="02010600030101010101" pitchFamily="2" charset="-122"/>
              </a:rPr>
              <a:t> </a:t>
            </a:r>
            <a:r>
              <a:rPr lang="zh-CN" altLang="en-US" sz="3500">
                <a:solidFill>
                  <a:schemeClr val="tx1"/>
                </a:solidFill>
                <a:cs typeface="宋体" panose="02010600030101010101" pitchFamily="2" charset="-122"/>
              </a:rPr>
              <a:t>本病由于脏腑气血亏虚，加之饮食不节，七情失和，脏腑蓄毒，从而导致肝郁气滞、气血凝滞、痰湿内阴、邪毒凝结，久而不去，产生痰、湿、热、瘀、毒、虚等病理产物，互结胁下，留而成积。病位在肝，与脾胃、肾有着密切相关。病机多属于正虚邪实，虚实夹杂。正虚主要是脾脏虚损，肝阴不足，脾胃、肾气亏虚，邪实主要是痰湿、瘀毒结聚。</a:t>
            </a:r>
            <a:endParaRPr lang="zh-CN" altLang="en-US" sz="3500">
              <a:solidFill>
                <a:schemeClr val="tx1"/>
              </a:solidFill>
              <a:cs typeface="宋体" panose="02010600030101010101" pitchFamily="2" charset="-122"/>
            </a:endParaRPr>
          </a:p>
          <a:p>
            <a:pPr marL="0" indent="0">
              <a:lnSpc>
                <a:spcPts val="3000"/>
              </a:lnSpc>
              <a:buNone/>
            </a:pPr>
            <a:r>
              <a:rPr sz="3500">
                <a:latin typeface="Times New Roman" panose="02020603050405020304" charset="0"/>
                <a:cs typeface="Times New Roman" panose="02020603050405020304" charset="0"/>
                <a:sym typeface="+mn-ea"/>
              </a:rPr>
              <a:t>The disease due to zang-fu qi and blood deficiency, coupled with improper diet, seven feelings, zang-fu poison storage, resulting in liver qi stagnation, qi and blood stagnation, phlegm wet inner Yin, evil poison condensation, long and not to go, produce phlegm, humidity, heat, stasis, poison, deficiency and other pathological products, mutual hypochthmia, left to accumulate. The disease is located in the liver, which is closely related to the spleen, stomach and kidney. The pathogenesis mostly belongs to positive deficiency and evil excess, deficiency and excess intermingled. The main deficiency of positive deficiency is spleen deficiency, liver Yin deficiency, spleen, stomach and kidney qi deficiency, and evil accumulation is mainly phlegm dampness and stasis toxin accumulation.</a:t>
            </a:r>
            <a:endParaRPr sz="3500">
              <a:latin typeface="Times New Roman" panose="02020603050405020304" charset="0"/>
              <a:cs typeface="Times New Roman" panose="02020603050405020304" charset="0"/>
            </a:endParaRPr>
          </a:p>
          <a:p>
            <a:pPr marL="0" indent="0">
              <a:lnSpc>
                <a:spcPts val="3000"/>
              </a:lnSpc>
              <a:buNone/>
            </a:pPr>
            <a:endParaRPr lang="zh-CN" altLang="en-US" sz="3500">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noRot="1"/>
          </p:cNvSpPr>
          <p:nvPr>
            <p:ph type="title"/>
          </p:nvPr>
        </p:nvSpPr>
        <p:spPr>
          <a:xfrm>
            <a:off x="407768" y="1125290"/>
            <a:ext cx="10969709" cy="705600"/>
          </a:xfrm>
        </p:spPr>
        <p:txBody>
          <a:bodyPr anchor="ctr">
            <a:normAutofit fontScale="90000"/>
          </a:bodyPr>
          <a:p>
            <a:pPr fontAlgn="base"/>
            <a:r>
              <a:rPr lang="zh-CN" altLang="en-US" sz="3600" strike="noStrike" noProof="1" dirty="0"/>
              <a:t>辩证分型</a:t>
            </a:r>
            <a:br>
              <a:rPr lang="zh-CN" altLang="en-US" sz="3600" strike="noStrike" noProof="1" dirty="0"/>
            </a:br>
            <a:r>
              <a:rPr lang="zh-CN" altLang="en-US" sz="3600" dirty="0">
                <a:sym typeface="+mn-ea"/>
              </a:rPr>
              <a:t> Syndrome Differentiation</a:t>
            </a:r>
            <a:endParaRPr lang="zh-CN" altLang="en-US" sz="3600" strike="noStrike" noProof="1" dirty="0"/>
          </a:p>
        </p:txBody>
      </p:sp>
      <p:sp>
        <p:nvSpPr>
          <p:cNvPr id="8195" name="文本占位符 8194"/>
          <p:cNvSpPr>
            <a:spLocks noGrp="1"/>
          </p:cNvSpPr>
          <p:nvPr>
            <p:ph idx="1"/>
          </p:nvPr>
        </p:nvSpPr>
        <p:spPr>
          <a:xfrm>
            <a:off x="767715" y="2564765"/>
            <a:ext cx="10969625" cy="2894330"/>
          </a:xfrm>
        </p:spPr>
        <p:txBody>
          <a:bodyPr>
            <a:normAutofit fontScale="80000"/>
          </a:bodyPr>
          <a:p>
            <a:pPr marL="0" indent="0" fontAlgn="base">
              <a:buNone/>
            </a:pPr>
            <a:r>
              <a:rPr lang="zh-CN" altLang="en-US" sz="2000" strike="noStrike" noProof="1" dirty="0">
                <a:solidFill>
                  <a:schemeClr val="tx1"/>
                </a:solidFill>
              </a:rPr>
              <a:t>肝气郁结证；气滞血瘀证；肝郁脾虚证；肝肾阴亏证；湿热毒蕴证</a:t>
            </a:r>
            <a:endParaRPr lang="zh-CN" altLang="en-US" sz="2000" strike="noStrike" noProof="1" dirty="0">
              <a:solidFill>
                <a:schemeClr val="tx1"/>
              </a:solidFill>
            </a:endParaRPr>
          </a:p>
          <a:p>
            <a:pPr marL="0" indent="0" algn="l" fontAlgn="base">
              <a:buNone/>
            </a:pPr>
            <a:r>
              <a:rPr lang="zh-CN" altLang="en-US" dirty="0">
                <a:solidFill>
                  <a:schemeClr val="tx1"/>
                </a:solidFill>
                <a:sym typeface="+mn-ea"/>
              </a:rPr>
              <a:t>syndrome of liver-qi stagnation；</a:t>
            </a:r>
            <a:endParaRPr lang="zh-CN" altLang="en-US" strike="noStrike" noProof="1" dirty="0">
              <a:solidFill>
                <a:schemeClr val="tx1"/>
              </a:solidFill>
            </a:endParaRPr>
          </a:p>
          <a:p>
            <a:pPr marL="0" indent="0" algn="l" fontAlgn="base">
              <a:buNone/>
            </a:pPr>
            <a:r>
              <a:rPr lang="zh-CN" altLang="en-US" dirty="0">
                <a:solidFill>
                  <a:schemeClr val="tx1"/>
                </a:solidFill>
                <a:sym typeface="+mn-ea"/>
              </a:rPr>
              <a:t>Syndrome of qi stagnation and blood stasis;</a:t>
            </a:r>
            <a:endParaRPr lang="zh-CN" altLang="en-US" strike="noStrike" noProof="1" dirty="0">
              <a:solidFill>
                <a:schemeClr val="tx1"/>
              </a:solidFill>
            </a:endParaRPr>
          </a:p>
          <a:p>
            <a:pPr marL="0" indent="0" algn="l" fontAlgn="base">
              <a:buNone/>
            </a:pPr>
            <a:r>
              <a:rPr lang="zh-CN" altLang="en-US" dirty="0">
                <a:solidFill>
                  <a:schemeClr val="tx1"/>
                </a:solidFill>
                <a:sym typeface="+mn-ea"/>
              </a:rPr>
              <a:t>Syndrome of liver depression and spleen deficiency;</a:t>
            </a:r>
            <a:endParaRPr lang="zh-CN" altLang="en-US" strike="noStrike" noProof="1" dirty="0">
              <a:solidFill>
                <a:schemeClr val="tx1"/>
              </a:solidFill>
            </a:endParaRPr>
          </a:p>
          <a:p>
            <a:pPr marL="0" indent="0" algn="l" fontAlgn="base">
              <a:buNone/>
            </a:pPr>
            <a:r>
              <a:rPr lang="en-US" altLang="zh-CN" dirty="0">
                <a:solidFill>
                  <a:schemeClr val="tx1"/>
                </a:solidFill>
                <a:sym typeface="+mn-ea"/>
              </a:rPr>
              <a:t>S</a:t>
            </a:r>
            <a:r>
              <a:rPr lang="zh-CN" altLang="en-US" dirty="0">
                <a:solidFill>
                  <a:schemeClr val="tx1"/>
                </a:solidFill>
                <a:sym typeface="+mn-ea"/>
              </a:rPr>
              <a:t>yndrome</a:t>
            </a:r>
            <a:r>
              <a:rPr lang="en-US" altLang="zh-CN" dirty="0">
                <a:solidFill>
                  <a:schemeClr val="tx1"/>
                </a:solidFill>
                <a:sym typeface="+mn-ea"/>
              </a:rPr>
              <a:t> l</a:t>
            </a:r>
            <a:r>
              <a:rPr lang="zh-CN" altLang="en-US" dirty="0">
                <a:solidFill>
                  <a:schemeClr val="tx1"/>
                </a:solidFill>
                <a:sym typeface="+mn-ea"/>
              </a:rPr>
              <a:t>iver and kidney Yin deficiency; </a:t>
            </a:r>
            <a:endParaRPr lang="zh-CN" altLang="en-US" strike="noStrike" noProof="1" dirty="0">
              <a:solidFill>
                <a:schemeClr val="tx1"/>
              </a:solidFill>
            </a:endParaRPr>
          </a:p>
          <a:p>
            <a:pPr marL="0" indent="0" algn="l" fontAlgn="base">
              <a:buNone/>
            </a:pPr>
            <a:r>
              <a:rPr lang="en-US" altLang="zh-CN" dirty="0">
                <a:solidFill>
                  <a:schemeClr val="tx1"/>
                </a:solidFill>
                <a:sym typeface="+mn-ea"/>
              </a:rPr>
              <a:t>S</a:t>
            </a:r>
            <a:r>
              <a:rPr lang="zh-CN" altLang="en-US" dirty="0">
                <a:solidFill>
                  <a:schemeClr val="tx1"/>
                </a:solidFill>
                <a:sym typeface="+mn-ea"/>
              </a:rPr>
              <a:t>yndrome</a:t>
            </a:r>
            <a:r>
              <a:rPr lang="en-US" altLang="zh-CN" dirty="0">
                <a:solidFill>
                  <a:schemeClr val="tx1"/>
                </a:solidFill>
                <a:sym typeface="+mn-ea"/>
              </a:rPr>
              <a:t> of </a:t>
            </a:r>
            <a:r>
              <a:rPr lang="zh-CN" altLang="en-US" dirty="0">
                <a:solidFill>
                  <a:schemeClr val="tx1"/>
                </a:solidFill>
                <a:sym typeface="+mn-ea"/>
              </a:rPr>
              <a:t>Dampness-heat toxicity </a:t>
            </a:r>
            <a:endParaRPr lang="zh-CN" altLang="en-US" strike="noStrike" noProof="1" dirty="0">
              <a:solidFill>
                <a:schemeClr val="tx1"/>
              </a:solidFill>
            </a:endParaRPr>
          </a:p>
          <a:p>
            <a:pPr marL="0" indent="0" fontAlgn="base">
              <a:buNone/>
            </a:pPr>
            <a:endParaRPr lang="zh-CN" altLang="en-US" sz="2000" strike="noStrike" noProof="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9217"/>
          <p:cNvSpPr>
            <a:spLocks noGrp="1" noRot="1"/>
          </p:cNvSpPr>
          <p:nvPr>
            <p:ph type="title"/>
          </p:nvPr>
        </p:nvSpPr>
        <p:spPr>
          <a:xfrm>
            <a:off x="623668" y="260420"/>
            <a:ext cx="10969709" cy="705600"/>
          </a:xfrm>
        </p:spPr>
        <p:txBody>
          <a:bodyPr anchor="ctr">
            <a:noAutofit/>
          </a:bodyPr>
          <a:p>
            <a:pPr fontAlgn="base"/>
            <a:r>
              <a:rPr lang="zh-CN" altLang="en-US" sz="2800" strike="noStrike" noProof="1" dirty="0"/>
              <a:t>肝气郁结证</a:t>
            </a:r>
            <a:br>
              <a:rPr lang="zh-CN" altLang="en-US" sz="2800" strike="noStrike" noProof="1" dirty="0"/>
            </a:br>
            <a:r>
              <a:rPr lang="en-US" altLang="zh-CN" sz="2800" dirty="0">
                <a:sym typeface="+mn-ea"/>
              </a:rPr>
              <a:t>S</a:t>
            </a:r>
            <a:r>
              <a:rPr lang="zh-CN" altLang="en-US" sz="2800" dirty="0">
                <a:sym typeface="+mn-ea"/>
              </a:rPr>
              <a:t>yndrome of</a:t>
            </a:r>
            <a:r>
              <a:rPr lang="en-US" altLang="zh-CN" sz="2800" dirty="0">
                <a:sym typeface="+mn-ea"/>
              </a:rPr>
              <a:t> L</a:t>
            </a:r>
            <a:r>
              <a:rPr lang="zh-CN" altLang="en-US" sz="2800" dirty="0">
                <a:sym typeface="+mn-ea"/>
              </a:rPr>
              <a:t>iver-qi </a:t>
            </a:r>
            <a:r>
              <a:rPr lang="en-US" altLang="zh-CN" sz="2800" dirty="0">
                <a:sym typeface="+mn-ea"/>
              </a:rPr>
              <a:t>S</a:t>
            </a:r>
            <a:r>
              <a:rPr lang="zh-CN" altLang="en-US" sz="2800" dirty="0">
                <a:sym typeface="+mn-ea"/>
              </a:rPr>
              <a:t>tagnation</a:t>
            </a:r>
            <a:endParaRPr lang="zh-CN" altLang="en-US" sz="2800" strike="noStrike" noProof="1" dirty="0">
              <a:sym typeface="+mn-ea"/>
            </a:endParaRPr>
          </a:p>
        </p:txBody>
      </p:sp>
      <p:sp>
        <p:nvSpPr>
          <p:cNvPr id="9219" name="文本占位符 9218"/>
          <p:cNvSpPr>
            <a:spLocks noGrp="1"/>
          </p:cNvSpPr>
          <p:nvPr>
            <p:ph idx="1"/>
          </p:nvPr>
        </p:nvSpPr>
        <p:spPr>
          <a:xfrm>
            <a:off x="263525" y="1268730"/>
            <a:ext cx="11729085" cy="5840730"/>
          </a:xfrm>
        </p:spPr>
        <p:txBody>
          <a:bodyPr>
            <a:normAutofit fontScale="80000"/>
          </a:bodyPr>
          <a:p>
            <a:pPr marL="0" indent="0" fontAlgn="base">
              <a:lnSpc>
                <a:spcPct val="110000"/>
              </a:lnSpc>
              <a:buNone/>
            </a:pPr>
            <a:r>
              <a:rPr lang="en-US" altLang="zh-CN" sz="2000" strike="noStrike" noProof="1" dirty="0">
                <a:solidFill>
                  <a:schemeClr val="tx1"/>
                </a:solidFill>
              </a:rPr>
              <a:t>    </a:t>
            </a:r>
            <a:r>
              <a:rPr lang="zh-CN" altLang="en-US" sz="2000" strike="noStrike" noProof="1" dirty="0">
                <a:solidFill>
                  <a:schemeClr val="tx1"/>
                </a:solidFill>
              </a:rPr>
              <a:t>症见两胁痛，右胁胀痛，坠痛，痛无定处，脘腹胀满，胸闷不适，急躁易怒，生气后加重，饮食减少，肝大，舌质淡红，苔薄白，脉弦。</a:t>
            </a:r>
            <a:endParaRPr lang="zh-CN" altLang="en-US" sz="2000" strike="noStrike" noProof="1" dirty="0">
              <a:solidFill>
                <a:schemeClr val="tx1"/>
              </a:solidFill>
            </a:endParaRPr>
          </a:p>
          <a:p>
            <a:pPr marL="0" indent="0" fontAlgn="base">
              <a:lnSpc>
                <a:spcPct val="110000"/>
              </a:lnSpc>
              <a:buNone/>
            </a:pPr>
            <a:r>
              <a:rPr lang="en-US" altLang="zh-CN" sz="2000" strike="noStrike" noProof="1" dirty="0">
                <a:solidFill>
                  <a:schemeClr val="tx1"/>
                </a:solidFill>
              </a:rPr>
              <a:t>   </a:t>
            </a:r>
            <a:r>
              <a:rPr lang="en-US" altLang="zh-CN" dirty="0">
                <a:solidFill>
                  <a:schemeClr val="tx1"/>
                </a:solidFill>
                <a:latin typeface="Times New Roman" panose="02020603050405020304" charset="0"/>
                <a:cs typeface="Times New Roman" panose="02020603050405020304" charset="0"/>
                <a:sym typeface="+mn-ea"/>
              </a:rPr>
              <a:t> </a:t>
            </a:r>
            <a:r>
              <a:rPr dirty="0">
                <a:solidFill>
                  <a:schemeClr val="tx1"/>
                </a:solidFill>
                <a:latin typeface="Times New Roman" panose="02020603050405020304" charset="0"/>
                <a:cs typeface="Times New Roman" panose="02020603050405020304" charset="0"/>
                <a:sym typeface="+mn-ea"/>
              </a:rPr>
              <a:t>Symptoms include pain in both hypochondriums, bearing-down pain in the right hypochondrium, migratory pain, abdominal fullness and distention, chest tightness, impatience and irritability, aggravation after getting angry, reduced appetite, hepatomegaly, pale red tongue with thin white fur, and taut pulse.</a:t>
            </a:r>
            <a:r>
              <a:rPr lang="en-US" altLang="zh-CN" dirty="0">
                <a:solidFill>
                  <a:schemeClr val="tx1"/>
                </a:solidFill>
                <a:latin typeface="Times New Roman" panose="02020603050405020304" charset="0"/>
                <a:cs typeface="Times New Roman" panose="02020603050405020304" charset="0"/>
                <a:sym typeface="+mn-ea"/>
              </a:rPr>
              <a:t>  </a:t>
            </a:r>
            <a:endParaRPr lang="en-US" altLang="zh-CN" strike="noStrike" noProof="1" dirty="0">
              <a:solidFill>
                <a:schemeClr val="tx1"/>
              </a:solidFill>
              <a:latin typeface="Times New Roman" panose="02020603050405020304" charset="0"/>
              <a:cs typeface="Times New Roman" panose="02020603050405020304" charset="0"/>
            </a:endParaRPr>
          </a:p>
          <a:p>
            <a:pPr marL="0" indent="0" fontAlgn="base">
              <a:lnSpc>
                <a:spcPct val="110000"/>
              </a:lnSpc>
              <a:buNone/>
            </a:pPr>
            <a:r>
              <a:rPr lang="en-US" altLang="zh-CN" sz="2000" strike="noStrike" noProof="1" dirty="0">
                <a:solidFill>
                  <a:schemeClr val="tx1"/>
                </a:solidFill>
              </a:rPr>
              <a:t>   </a:t>
            </a:r>
            <a:r>
              <a:rPr lang="zh-CN" altLang="en-US" sz="2000" b="1" strike="noStrike" noProof="1" dirty="0">
                <a:solidFill>
                  <a:schemeClr val="tx1"/>
                </a:solidFill>
              </a:rPr>
              <a:t>辨证：</a:t>
            </a:r>
            <a:r>
              <a:rPr lang="zh-CN" altLang="en-US" sz="2000" strike="noStrike" noProof="1" dirty="0">
                <a:solidFill>
                  <a:schemeClr val="tx1"/>
                </a:solidFill>
              </a:rPr>
              <a:t>肝郁气滞</a:t>
            </a:r>
            <a:endParaRPr lang="zh-CN" altLang="en-US" sz="2000" strike="noStrike" noProof="1" dirty="0">
              <a:solidFill>
                <a:schemeClr val="tx1"/>
              </a:solidFill>
            </a:endParaRPr>
          </a:p>
          <a:p>
            <a:pPr marL="0" indent="0" fontAlgn="base">
              <a:lnSpc>
                <a:spcPct val="110000"/>
              </a:lnSpc>
              <a:buNone/>
            </a:pPr>
            <a:r>
              <a:rPr lang="en-US" altLang="zh-CN" b="1" dirty="0">
                <a:solidFill>
                  <a:schemeClr val="tx1"/>
                </a:solidFill>
                <a:latin typeface="Times New Roman" panose="02020603050405020304" charset="0"/>
                <a:cs typeface="Times New Roman" panose="02020603050405020304" charset="0"/>
                <a:sym typeface="+mn-ea"/>
              </a:rPr>
              <a:t>     </a:t>
            </a:r>
            <a:r>
              <a:rPr lang="zh-CN" altLang="en-US" b="1" dirty="0">
                <a:solidFill>
                  <a:schemeClr val="tx1"/>
                </a:solidFill>
                <a:latin typeface="Times New Roman" panose="02020603050405020304" charset="0"/>
                <a:cs typeface="Times New Roman" panose="02020603050405020304" charset="0"/>
                <a:sym typeface="+mn-ea"/>
              </a:rPr>
              <a:t>Syndrome differentiation: </a:t>
            </a:r>
            <a:r>
              <a:rPr lang="zh-CN" altLang="en-US" dirty="0">
                <a:solidFill>
                  <a:schemeClr val="tx1"/>
                </a:solidFill>
                <a:latin typeface="Times New Roman" panose="02020603050405020304" charset="0"/>
                <a:cs typeface="Times New Roman" panose="02020603050405020304" charset="0"/>
                <a:sym typeface="+mn-ea"/>
              </a:rPr>
              <a:t>liver-qi stagnation</a:t>
            </a:r>
            <a:r>
              <a:rPr lang="en-US" altLang="zh-CN" dirty="0">
                <a:solidFill>
                  <a:schemeClr val="tx1"/>
                </a:solidFill>
                <a:latin typeface="Times New Roman" panose="02020603050405020304" charset="0"/>
                <a:cs typeface="Times New Roman" panose="02020603050405020304" charset="0"/>
                <a:sym typeface="+mn-ea"/>
              </a:rPr>
              <a:t>   </a:t>
            </a:r>
            <a:endParaRPr lang="zh-CN" altLang="en-US" sz="2000" strike="noStrike" noProof="1" dirty="0">
              <a:solidFill>
                <a:schemeClr val="tx1"/>
              </a:solidFill>
            </a:endParaRPr>
          </a:p>
          <a:p>
            <a:pPr marL="0" indent="0" fontAlgn="base">
              <a:lnSpc>
                <a:spcPct val="110000"/>
              </a:lnSpc>
              <a:buNone/>
            </a:pPr>
            <a:r>
              <a:rPr lang="en-US" altLang="zh-CN" dirty="0">
                <a:solidFill>
                  <a:schemeClr val="tx1"/>
                </a:solidFill>
                <a:sym typeface="+mn-ea"/>
              </a:rPr>
              <a:t>  </a:t>
            </a:r>
            <a:r>
              <a:rPr lang="en-US" altLang="zh-CN" b="1" dirty="0">
                <a:solidFill>
                  <a:schemeClr val="tx1"/>
                </a:solidFill>
                <a:sym typeface="+mn-ea"/>
              </a:rPr>
              <a:t> </a:t>
            </a:r>
            <a:r>
              <a:rPr lang="zh-CN" altLang="en-US" b="1" dirty="0">
                <a:solidFill>
                  <a:schemeClr val="tx1"/>
                </a:solidFill>
                <a:sym typeface="+mn-ea"/>
              </a:rPr>
              <a:t>治法：</a:t>
            </a:r>
            <a:r>
              <a:rPr lang="zh-CN" altLang="en-US" dirty="0">
                <a:solidFill>
                  <a:schemeClr val="tx1"/>
                </a:solidFill>
                <a:sym typeface="+mn-ea"/>
              </a:rPr>
              <a:t>疏肝解郁，理气和胃。</a:t>
            </a:r>
            <a:endParaRPr lang="zh-CN" altLang="en-US" dirty="0">
              <a:solidFill>
                <a:schemeClr val="tx1"/>
              </a:solidFill>
              <a:sym typeface="+mn-ea"/>
            </a:endParaRPr>
          </a:p>
          <a:p>
            <a:pPr marL="0" indent="0" fontAlgn="base">
              <a:lnSpc>
                <a:spcPct val="110000"/>
              </a:lnSpc>
              <a:buNone/>
            </a:pPr>
            <a:r>
              <a:rPr lang="en-US" altLang="zh-CN" b="1" dirty="0">
                <a:solidFill>
                  <a:schemeClr val="tx1"/>
                </a:solidFill>
                <a:latin typeface="Times New Roman" panose="02020603050405020304" charset="0"/>
                <a:cs typeface="Times New Roman" panose="02020603050405020304" charset="0"/>
                <a:sym typeface="+mn-ea"/>
              </a:rPr>
              <a:t>    </a:t>
            </a:r>
            <a:r>
              <a:rPr lang="zh-CN" altLang="en-US" b="1" dirty="0">
                <a:solidFill>
                  <a:schemeClr val="tx1"/>
                </a:solidFill>
                <a:latin typeface="Times New Roman" panose="02020603050405020304" charset="0"/>
                <a:cs typeface="Times New Roman" panose="02020603050405020304" charset="0"/>
                <a:sym typeface="+mn-ea"/>
              </a:rPr>
              <a:t>Treatment method:</a:t>
            </a:r>
            <a:r>
              <a:rPr lang="zh-CN" altLang="en-US" dirty="0">
                <a:solidFill>
                  <a:schemeClr val="tx1"/>
                </a:solidFill>
                <a:latin typeface="Times New Roman" panose="02020603050405020304" charset="0"/>
                <a:cs typeface="Times New Roman" panose="02020603050405020304" charset="0"/>
                <a:sym typeface="+mn-ea"/>
              </a:rPr>
              <a:t> Soothing the liver and relieving depression, regulating qi and harmonizing the stomach.</a:t>
            </a:r>
            <a:r>
              <a:rPr lang="en-US" altLang="zh-CN" dirty="0">
                <a:solidFill>
                  <a:schemeClr val="tx1"/>
                </a:solidFill>
                <a:latin typeface="Times New Roman" panose="02020603050405020304" charset="0"/>
                <a:cs typeface="Times New Roman" panose="02020603050405020304" charset="0"/>
                <a:sym typeface="+mn-ea"/>
              </a:rPr>
              <a:t> </a:t>
            </a:r>
            <a:endParaRPr lang="zh-CN" altLang="en-US" strike="noStrike" noProof="1" dirty="0">
              <a:solidFill>
                <a:schemeClr val="tx1"/>
              </a:solidFill>
            </a:endParaRPr>
          </a:p>
          <a:p>
            <a:pPr marL="0" indent="0" fontAlgn="base">
              <a:lnSpc>
                <a:spcPct val="110000"/>
              </a:lnSpc>
              <a:buNone/>
            </a:pPr>
            <a:r>
              <a:rPr lang="en-US" altLang="zh-CN" dirty="0">
                <a:solidFill>
                  <a:schemeClr val="tx1"/>
                </a:solidFill>
                <a:sym typeface="+mn-ea"/>
              </a:rPr>
              <a:t>  </a:t>
            </a:r>
            <a:r>
              <a:rPr lang="en-US" altLang="zh-CN" b="1" dirty="0">
                <a:solidFill>
                  <a:schemeClr val="tx1"/>
                </a:solidFill>
                <a:sym typeface="+mn-ea"/>
              </a:rPr>
              <a:t> </a:t>
            </a:r>
            <a:r>
              <a:rPr lang="zh-CN" altLang="en-US" b="1" dirty="0">
                <a:solidFill>
                  <a:schemeClr val="tx1"/>
                </a:solidFill>
                <a:sym typeface="+mn-ea"/>
              </a:rPr>
              <a:t>主方：</a:t>
            </a:r>
            <a:r>
              <a:rPr lang="zh-CN" altLang="en-US" dirty="0">
                <a:solidFill>
                  <a:schemeClr val="tx1"/>
                </a:solidFill>
                <a:sym typeface="+mn-ea"/>
              </a:rPr>
              <a:t>柴胡疏肝散加减。</a:t>
            </a:r>
            <a:endParaRPr lang="zh-CN" altLang="en-US" dirty="0">
              <a:solidFill>
                <a:schemeClr val="tx1"/>
              </a:solidFill>
              <a:sym typeface="+mn-ea"/>
            </a:endParaRPr>
          </a:p>
          <a:p>
            <a:pPr marL="0" indent="0" fontAlgn="base">
              <a:lnSpc>
                <a:spcPct val="110000"/>
              </a:lnSpc>
              <a:buNone/>
            </a:pPr>
            <a:r>
              <a:rPr lang="en-US" altLang="zh-CN" b="1" dirty="0">
                <a:solidFill>
                  <a:schemeClr val="tx1"/>
                </a:solidFill>
                <a:latin typeface="Times New Roman" panose="02020603050405020304" charset="0"/>
                <a:cs typeface="Times New Roman" panose="02020603050405020304" charset="0"/>
                <a:sym typeface="+mn-ea"/>
              </a:rPr>
              <a:t>     </a:t>
            </a:r>
            <a:r>
              <a:rPr lang="zh-CN" altLang="en-US" b="1" dirty="0">
                <a:solidFill>
                  <a:schemeClr val="tx1"/>
                </a:solidFill>
                <a:latin typeface="Times New Roman" panose="02020603050405020304" charset="0"/>
                <a:cs typeface="Times New Roman" panose="02020603050405020304" charset="0"/>
                <a:sym typeface="+mn-ea"/>
              </a:rPr>
              <a:t>Main prescription: </a:t>
            </a:r>
            <a:r>
              <a:rPr dirty="0">
                <a:solidFill>
                  <a:schemeClr val="tx1"/>
                </a:solidFill>
                <a:latin typeface="Times New Roman" panose="02020603050405020304" charset="0"/>
                <a:cs typeface="Times New Roman" panose="02020603050405020304" charset="0"/>
                <a:sym typeface="+mn-ea"/>
              </a:rPr>
              <a:t>modified</a:t>
            </a:r>
            <a:r>
              <a:rPr lang="zh-CN" altLang="en-US" dirty="0">
                <a:solidFill>
                  <a:schemeClr val="tx1"/>
                </a:solidFill>
                <a:latin typeface="Times New Roman" panose="02020603050405020304" charset="0"/>
                <a:cs typeface="Times New Roman" panose="02020603050405020304" charset="0"/>
                <a:sym typeface="+mn-ea"/>
              </a:rPr>
              <a:t> bupleurum Shugan powder</a:t>
            </a:r>
            <a:endParaRPr lang="zh-CN" altLang="en-US" dirty="0">
              <a:solidFill>
                <a:schemeClr val="tx1"/>
              </a:solidFill>
              <a:latin typeface="Times New Roman" panose="02020603050405020304" charset="0"/>
              <a:cs typeface="Times New Roman" panose="02020603050405020304" charset="0"/>
              <a:sym typeface="+mn-ea"/>
            </a:endParaRPr>
          </a:p>
          <a:p>
            <a:pPr marL="0" indent="0" fontAlgn="base">
              <a:lnSpc>
                <a:spcPct val="110000"/>
              </a:lnSpc>
              <a:buNone/>
            </a:pPr>
            <a:r>
              <a:rPr lang="en-US" altLang="zh-CN" dirty="0">
                <a:solidFill>
                  <a:schemeClr val="tx1"/>
                </a:solidFill>
                <a:sym typeface="+mn-ea"/>
              </a:rPr>
              <a:t>  </a:t>
            </a:r>
            <a:r>
              <a:rPr lang="en-US" altLang="zh-CN" b="1" dirty="0">
                <a:solidFill>
                  <a:schemeClr val="tx1"/>
                </a:solidFill>
                <a:sym typeface="+mn-ea"/>
              </a:rPr>
              <a:t> </a:t>
            </a:r>
            <a:r>
              <a:rPr lang="zh-CN" altLang="en-US" b="1" dirty="0">
                <a:solidFill>
                  <a:schemeClr val="tx1"/>
                </a:solidFill>
                <a:sym typeface="+mn-ea"/>
              </a:rPr>
              <a:t>常用药：</a:t>
            </a:r>
            <a:r>
              <a:rPr lang="zh-CN" altLang="en-US" dirty="0">
                <a:solidFill>
                  <a:schemeClr val="tx1"/>
                </a:solidFill>
                <a:sym typeface="+mn-ea"/>
              </a:rPr>
              <a:t>柴胡、陈皮、白芍、枳壳、香附、川芎、郁金、八月札、石见穿、土茯苓、鸡内金、甘草。</a:t>
            </a:r>
            <a:endParaRPr lang="zh-CN" altLang="en-US" dirty="0">
              <a:solidFill>
                <a:schemeClr val="tx1"/>
              </a:solidFill>
              <a:sym typeface="+mn-ea"/>
            </a:endParaRPr>
          </a:p>
          <a:p>
            <a:pPr marL="0" indent="0" fontAlgn="base">
              <a:lnSpc>
                <a:spcPct val="110000"/>
              </a:lnSpc>
              <a:buNone/>
            </a:pPr>
            <a:r>
              <a:rPr lang="en-US" altLang="zh-CN" b="1" dirty="0">
                <a:solidFill>
                  <a:schemeClr val="tx1"/>
                </a:solidFill>
                <a:latin typeface="Times New Roman" panose="02020603050405020304" charset="0"/>
                <a:cs typeface="Times New Roman" panose="02020603050405020304" charset="0"/>
                <a:sym typeface="+mn-ea"/>
              </a:rPr>
              <a:t>     </a:t>
            </a:r>
            <a:r>
              <a:rPr b="1" dirty="0">
                <a:solidFill>
                  <a:schemeClr val="tx1"/>
                </a:solidFill>
                <a:latin typeface="Times New Roman" panose="02020603050405020304" charset="0"/>
                <a:cs typeface="Times New Roman" panose="02020603050405020304" charset="0"/>
                <a:sym typeface="+mn-ea"/>
              </a:rPr>
              <a:t>Common</a:t>
            </a:r>
            <a:r>
              <a:rPr lang="en-US" b="1" dirty="0">
                <a:solidFill>
                  <a:schemeClr val="tx1"/>
                </a:solidFill>
                <a:latin typeface="Times New Roman" panose="02020603050405020304" charset="0"/>
                <a:cs typeface="Times New Roman" panose="02020603050405020304" charset="0"/>
                <a:sym typeface="+mn-ea"/>
              </a:rPr>
              <a:t> medicinal</a:t>
            </a:r>
            <a:r>
              <a:rPr b="1" dirty="0">
                <a:solidFill>
                  <a:schemeClr val="tx1"/>
                </a:solidFill>
                <a:latin typeface="Times New Roman" panose="02020603050405020304" charset="0"/>
                <a:cs typeface="Times New Roman" panose="02020603050405020304" charset="0"/>
                <a:sym typeface="+mn-ea"/>
              </a:rPr>
              <a:t> herbs:</a:t>
            </a:r>
            <a:r>
              <a:rPr lang="zh-CN" altLang="en-US" b="1" dirty="0">
                <a:solidFill>
                  <a:schemeClr val="tx1"/>
                </a:solidFill>
                <a:latin typeface="Times New Roman" panose="02020603050405020304" charset="0"/>
                <a:cs typeface="Times New Roman" panose="02020603050405020304" charset="0"/>
                <a:sym typeface="+mn-ea"/>
              </a:rPr>
              <a:t> </a:t>
            </a:r>
            <a:r>
              <a:rPr lang="en-US" altLang="zh-CN" dirty="0">
                <a:solidFill>
                  <a:schemeClr val="tx1"/>
                </a:solidFill>
                <a:latin typeface="Times New Roman" panose="02020603050405020304" charset="0"/>
                <a:cs typeface="Times New Roman" panose="02020603050405020304" charset="0"/>
                <a:sym typeface="+mn-ea"/>
              </a:rPr>
              <a:t> Bupleurum, Dried Tangerine Peel, White Peony Root, Bitter Orange Peel, Cyperus Rotundus, Chuanxiong, Yu Jin, Ba Yue Zha (August Fruit), Stonepierce Herb, Fu Ling, Chicken Gizzard Membrane, Licorice.</a:t>
            </a:r>
            <a:endParaRPr lang="en-US" altLang="zh-CN" dirty="0">
              <a:solidFill>
                <a:schemeClr val="tx1"/>
              </a:solidFill>
              <a:latin typeface="Times New Roman" panose="02020603050405020304" charset="0"/>
              <a:cs typeface="Times New Roman" panose="02020603050405020304" charset="0"/>
              <a:sym typeface="+mn-ea"/>
            </a:endParaRPr>
          </a:p>
          <a:p>
            <a:pPr marL="0" indent="0" fontAlgn="base">
              <a:buNone/>
            </a:pPr>
            <a:endParaRPr lang="zh-CN" altLang="en-US" strike="noStrike" noProof="1" dirty="0">
              <a:solidFill>
                <a:schemeClr val="tx1"/>
              </a:solidFill>
            </a:endParaRPr>
          </a:p>
          <a:p>
            <a:pPr marL="0" indent="0" fontAlgn="base">
              <a:buNone/>
            </a:pPr>
            <a:endParaRPr lang="zh-CN" altLang="en-US" sz="2000" strike="noStrike" noProof="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noRot="1"/>
          </p:cNvSpPr>
          <p:nvPr>
            <p:ph type="title"/>
          </p:nvPr>
        </p:nvSpPr>
        <p:spPr>
          <a:xfrm>
            <a:off x="610968" y="260420"/>
            <a:ext cx="10969709" cy="705600"/>
          </a:xfrm>
        </p:spPr>
        <p:txBody>
          <a:bodyPr anchor="ctr">
            <a:normAutofit fontScale="90000"/>
          </a:bodyPr>
          <a:p>
            <a:pPr fontAlgn="base"/>
            <a:r>
              <a:rPr lang="zh-CN" altLang="en-US" sz="3600" strike="noStrike" noProof="1" dirty="0"/>
              <a:t>气滞血瘀证</a:t>
            </a:r>
            <a:br>
              <a:rPr lang="zh-CN" altLang="en-US" sz="3600" strike="noStrike" noProof="1" dirty="0"/>
            </a:br>
            <a:r>
              <a:rPr lang="en-US" altLang="zh-CN" sz="3600" dirty="0">
                <a:sym typeface="+mn-ea"/>
              </a:rPr>
              <a:t>Q</a:t>
            </a:r>
            <a:r>
              <a:rPr lang="zh-CN" altLang="en-US" sz="3600" dirty="0">
                <a:sym typeface="+mn-ea"/>
              </a:rPr>
              <a:t>i </a:t>
            </a:r>
            <a:r>
              <a:rPr lang="en-US" altLang="zh-CN" sz="3600" dirty="0">
                <a:sym typeface="+mn-ea"/>
              </a:rPr>
              <a:t>S</a:t>
            </a:r>
            <a:r>
              <a:rPr lang="zh-CN" altLang="en-US" sz="3600" dirty="0">
                <a:sym typeface="+mn-ea"/>
              </a:rPr>
              <a:t>tagnation and </a:t>
            </a:r>
            <a:r>
              <a:rPr lang="en-US" altLang="zh-CN" sz="3600" dirty="0">
                <a:sym typeface="+mn-ea"/>
              </a:rPr>
              <a:t>B</a:t>
            </a:r>
            <a:r>
              <a:rPr lang="zh-CN" altLang="en-US" sz="3600" dirty="0">
                <a:sym typeface="+mn-ea"/>
              </a:rPr>
              <a:t>lood </a:t>
            </a:r>
            <a:r>
              <a:rPr lang="en-US" altLang="zh-CN" sz="3600" dirty="0">
                <a:sym typeface="+mn-ea"/>
              </a:rPr>
              <a:t>S</a:t>
            </a:r>
            <a:r>
              <a:rPr lang="zh-CN" altLang="en-US" sz="3600" dirty="0">
                <a:sym typeface="+mn-ea"/>
              </a:rPr>
              <a:t>tasis </a:t>
            </a:r>
            <a:r>
              <a:rPr lang="en-US" altLang="zh-CN" sz="3600" dirty="0">
                <a:sym typeface="+mn-ea"/>
              </a:rPr>
              <a:t>S</a:t>
            </a:r>
            <a:r>
              <a:rPr lang="zh-CN" altLang="en-US" sz="3600" dirty="0">
                <a:sym typeface="+mn-ea"/>
              </a:rPr>
              <a:t>yndrome</a:t>
            </a:r>
            <a:endParaRPr lang="zh-CN" altLang="en-US" sz="3600" strike="noStrike" noProof="1" dirty="0"/>
          </a:p>
        </p:txBody>
      </p:sp>
      <p:sp>
        <p:nvSpPr>
          <p:cNvPr id="10243" name="文本占位符 10242"/>
          <p:cNvSpPr>
            <a:spLocks noGrp="1"/>
          </p:cNvSpPr>
          <p:nvPr>
            <p:ph idx="1"/>
          </p:nvPr>
        </p:nvSpPr>
        <p:spPr>
          <a:xfrm>
            <a:off x="191135" y="1052195"/>
            <a:ext cx="11720830" cy="6018530"/>
          </a:xfrm>
        </p:spPr>
        <p:txBody>
          <a:bodyPr>
            <a:normAutofit fontScale="30000"/>
          </a:bodyPr>
          <a:p>
            <a:pPr fontAlgn="base"/>
            <a:endParaRPr lang="en-US" altLang="zh-CN" strike="noStrike" noProof="1" dirty="0"/>
          </a:p>
          <a:p>
            <a:pPr marL="0" indent="0" fontAlgn="base">
              <a:buNone/>
            </a:pPr>
            <a:r>
              <a:rPr lang="en-US" altLang="zh-CN" sz="4000" strike="noStrike" noProof="1" dirty="0">
                <a:solidFill>
                  <a:schemeClr val="tx1"/>
                </a:solidFill>
              </a:rPr>
              <a:t>    </a:t>
            </a:r>
            <a:r>
              <a:rPr lang="zh-CN" altLang="en-US" sz="4000" strike="noStrike" noProof="1" dirty="0">
                <a:solidFill>
                  <a:schemeClr val="tx1"/>
                </a:solidFill>
              </a:rPr>
              <a:t>症见上腹肿块，质硬，有结节感，疼痛固定拒按，或胸胁掣痛，入夜尤甚，或见肝掌、蜘蛛痣和腹壁青筋暴露，甚则肌肤甲错，舌边淤暗或暗红，舌苔薄白或薄黄，脉弦细或细涩无力。兼有郁热者多伴烦热口苦，大便干结，小便黄或短赤。</a:t>
            </a:r>
            <a:r>
              <a:rPr sz="4000" dirty="0">
                <a:solidFill>
                  <a:schemeClr val="tx1"/>
                </a:solidFill>
                <a:latin typeface="Times New Roman" panose="02020603050405020304" charset="0"/>
                <a:cs typeface="Times New Roman" panose="02020603050405020304" charset="0"/>
                <a:sym typeface="+mn-ea"/>
              </a:rPr>
              <a:t>Symptoms include upper abdominal mass, hard quality, nodular sensation, fixed pain and refusal to press, or chest and hypochasm pain, especially at night, or liver palms, spider naevi and abdominal wall blue veins exposed, and even wrong skin armor, dark or dark red tongue side, thin white or thin yellow tongue coating, thin or thin astringent pulse string. Those with stagnant heat are often accompanied by bitter mouth, dry stool, yellow or short red urine.</a:t>
            </a:r>
            <a:endParaRPr lang="zh-CN" altLang="en-US" sz="4000" strike="noStrike" noProof="1" dirty="0">
              <a:solidFill>
                <a:schemeClr val="tx1"/>
              </a:solidFill>
            </a:endParaRPr>
          </a:p>
          <a:p>
            <a:pPr marL="0" indent="0" algn="l" fontAlgn="base">
              <a:buNone/>
            </a:pPr>
            <a:r>
              <a:rPr lang="en-US" altLang="zh-CN" sz="4000" strike="noStrike" noProof="1" dirty="0">
                <a:solidFill>
                  <a:schemeClr val="tx1"/>
                </a:solidFill>
              </a:rPr>
              <a:t>   </a:t>
            </a:r>
            <a:r>
              <a:rPr lang="en-US" altLang="zh-CN" sz="4000" b="1" strike="noStrike" noProof="1" dirty="0">
                <a:solidFill>
                  <a:schemeClr val="tx1"/>
                </a:solidFill>
              </a:rPr>
              <a:t> </a:t>
            </a:r>
            <a:r>
              <a:rPr lang="zh-CN" altLang="en-US" sz="4000" b="1" strike="noStrike" noProof="1" dirty="0">
                <a:solidFill>
                  <a:schemeClr val="tx1"/>
                </a:solidFill>
              </a:rPr>
              <a:t>辨证：</a:t>
            </a:r>
            <a:r>
              <a:rPr lang="zh-CN" altLang="en-US" sz="4000" strike="noStrike" noProof="1" dirty="0">
                <a:solidFill>
                  <a:schemeClr val="tx1"/>
                </a:solidFill>
              </a:rPr>
              <a:t>气滞血瘀，恶血消积</a:t>
            </a:r>
            <a:endParaRPr lang="zh-CN" altLang="en-US" sz="4000" strike="noStrike" noProof="1" dirty="0">
              <a:solidFill>
                <a:schemeClr val="tx1"/>
              </a:solidFill>
            </a:endParaRPr>
          </a:p>
          <a:p>
            <a:pPr marL="0" indent="0" algn="l" fontAlgn="base">
              <a:buNone/>
            </a:pPr>
            <a:r>
              <a:rPr sz="4000" b="1" dirty="0">
                <a:solidFill>
                  <a:schemeClr val="tx1"/>
                </a:solidFill>
                <a:latin typeface="Times New Roman" panose="02020603050405020304" charset="0"/>
                <a:cs typeface="Times New Roman" panose="02020603050405020304" charset="0"/>
                <a:sym typeface="+mn-ea"/>
              </a:rPr>
              <a:t>Syndrome differentiation: </a:t>
            </a:r>
            <a:r>
              <a:rPr sz="4000" dirty="0">
                <a:solidFill>
                  <a:schemeClr val="tx1"/>
                </a:solidFill>
                <a:latin typeface="Times New Roman" panose="02020603050405020304" charset="0"/>
                <a:cs typeface="Times New Roman" panose="02020603050405020304" charset="0"/>
                <a:sym typeface="+mn-ea"/>
              </a:rPr>
              <a:t>Qi stagnation and blood stasis, evil blood elimination.</a:t>
            </a:r>
            <a:endParaRPr lang="en-US" altLang="zh-CN" sz="4000" strike="noStrike" noProof="1" dirty="0">
              <a:solidFill>
                <a:schemeClr val="tx1"/>
              </a:solidFill>
            </a:endParaRPr>
          </a:p>
          <a:p>
            <a:pPr marL="0" indent="0" algn="l" fontAlgn="base">
              <a:buNone/>
            </a:pPr>
            <a:r>
              <a:rPr lang="en-US" altLang="zh-CN" sz="4000" dirty="0">
                <a:solidFill>
                  <a:schemeClr val="tx1"/>
                </a:solidFill>
                <a:sym typeface="+mn-ea"/>
              </a:rPr>
              <a:t>  </a:t>
            </a:r>
            <a:r>
              <a:rPr lang="en-US" altLang="zh-CN" sz="4000" b="1" dirty="0">
                <a:solidFill>
                  <a:schemeClr val="tx1"/>
                </a:solidFill>
                <a:sym typeface="+mn-ea"/>
              </a:rPr>
              <a:t>  </a:t>
            </a:r>
            <a:r>
              <a:rPr lang="zh-CN" altLang="en-US" sz="4000" b="1" dirty="0">
                <a:solidFill>
                  <a:schemeClr val="tx1"/>
                </a:solidFill>
                <a:sym typeface="+mn-ea"/>
              </a:rPr>
              <a:t>治法：</a:t>
            </a:r>
            <a:r>
              <a:rPr lang="zh-CN" altLang="en-US" sz="4000" dirty="0">
                <a:solidFill>
                  <a:schemeClr val="tx1"/>
                </a:solidFill>
                <a:sym typeface="+mn-ea"/>
              </a:rPr>
              <a:t>活血化瘀，软坚散结</a:t>
            </a:r>
            <a:endParaRPr lang="zh-CN" altLang="en-US" sz="4000" dirty="0">
              <a:solidFill>
                <a:schemeClr val="tx1"/>
              </a:solidFill>
              <a:sym typeface="+mn-ea"/>
            </a:endParaRPr>
          </a:p>
          <a:p>
            <a:pPr marL="0" indent="0" algn="l" fontAlgn="base">
              <a:buNone/>
            </a:pPr>
            <a:r>
              <a:rPr lang="en-US" altLang="zh-CN" sz="4000" b="1" dirty="0">
                <a:solidFill>
                  <a:schemeClr val="tx1"/>
                </a:solidFill>
                <a:latin typeface="Times New Roman" panose="02020603050405020304" charset="0"/>
                <a:cs typeface="Times New Roman" panose="02020603050405020304" charset="0"/>
                <a:sym typeface="+mn-ea"/>
              </a:rPr>
              <a:t> </a:t>
            </a:r>
            <a:r>
              <a:rPr sz="4000" b="1" dirty="0">
                <a:solidFill>
                  <a:schemeClr val="tx1"/>
                </a:solidFill>
                <a:latin typeface="Times New Roman" panose="02020603050405020304" charset="0"/>
                <a:cs typeface="Times New Roman" panose="02020603050405020304" charset="0"/>
                <a:sym typeface="+mn-ea"/>
              </a:rPr>
              <a:t>Treatment</a:t>
            </a:r>
            <a:r>
              <a:rPr lang="en-US" sz="4000" b="1" dirty="0">
                <a:solidFill>
                  <a:schemeClr val="tx1"/>
                </a:solidFill>
                <a:latin typeface="Times New Roman" panose="02020603050405020304" charset="0"/>
                <a:cs typeface="Times New Roman" panose="02020603050405020304" charset="0"/>
                <a:sym typeface="+mn-ea"/>
              </a:rPr>
              <a:t>:</a:t>
            </a:r>
            <a:r>
              <a:rPr sz="4000" dirty="0">
                <a:solidFill>
                  <a:schemeClr val="tx1"/>
                </a:solidFill>
                <a:latin typeface="Times New Roman" panose="02020603050405020304" charset="0"/>
                <a:cs typeface="Times New Roman" panose="02020603050405020304" charset="0"/>
                <a:sym typeface="+mn-ea"/>
              </a:rPr>
              <a:t>Activate blood circulation to dissipate blood stasis, soften hard masses and dissipate nodules.</a:t>
            </a:r>
            <a:r>
              <a:rPr lang="en-US" altLang="zh-CN" sz="4000" dirty="0">
                <a:solidFill>
                  <a:schemeClr val="tx1"/>
                </a:solidFill>
                <a:latin typeface="Times New Roman" panose="02020603050405020304" charset="0"/>
                <a:cs typeface="Times New Roman" panose="02020603050405020304" charset="0"/>
                <a:sym typeface="+mn-ea"/>
              </a:rPr>
              <a:t>    </a:t>
            </a:r>
            <a:endParaRPr lang="zh-CN" altLang="en-US" sz="4000" strike="noStrike" noProof="1" dirty="0">
              <a:solidFill>
                <a:schemeClr val="tx1"/>
              </a:solidFill>
            </a:endParaRPr>
          </a:p>
          <a:p>
            <a:pPr marL="0" indent="0" algn="l" fontAlgn="base">
              <a:buNone/>
            </a:pPr>
            <a:r>
              <a:rPr lang="en-US" altLang="zh-CN" sz="4000" dirty="0">
                <a:solidFill>
                  <a:schemeClr val="tx1"/>
                </a:solidFill>
                <a:sym typeface="+mn-ea"/>
              </a:rPr>
              <a:t>    </a:t>
            </a:r>
            <a:r>
              <a:rPr lang="zh-CN" altLang="en-US" sz="4000" b="1" dirty="0">
                <a:solidFill>
                  <a:schemeClr val="tx1"/>
                </a:solidFill>
                <a:sym typeface="+mn-ea"/>
              </a:rPr>
              <a:t>主方</a:t>
            </a:r>
            <a:r>
              <a:rPr lang="zh-CN" altLang="en-US" sz="4000" dirty="0">
                <a:solidFill>
                  <a:schemeClr val="tx1"/>
                </a:solidFill>
                <a:sym typeface="+mn-ea"/>
              </a:rPr>
              <a:t>：血府逐瘀汤合鳖甲煎丸加减</a:t>
            </a:r>
            <a:endParaRPr lang="zh-CN" altLang="en-US" sz="4000" dirty="0">
              <a:solidFill>
                <a:schemeClr val="tx1"/>
              </a:solidFill>
              <a:sym typeface="+mn-ea"/>
            </a:endParaRPr>
          </a:p>
          <a:p>
            <a:pPr marL="0" indent="0" algn="l" fontAlgn="base">
              <a:buNone/>
            </a:pPr>
            <a:r>
              <a:rPr lang="zh-CN" altLang="en-US" sz="4000" b="1" dirty="0">
                <a:solidFill>
                  <a:schemeClr val="tx1"/>
                </a:solidFill>
                <a:latin typeface="Times New Roman" panose="02020603050405020304" charset="0"/>
                <a:cs typeface="Times New Roman" panose="02020603050405020304" charset="0"/>
                <a:sym typeface="+mn-ea"/>
              </a:rPr>
              <a:t>Main prescription:</a:t>
            </a:r>
            <a:r>
              <a:rPr lang="en-US" altLang="zh-CN" sz="4000" b="1" dirty="0">
                <a:solidFill>
                  <a:schemeClr val="tx1"/>
                </a:solidFill>
                <a:latin typeface="Times New Roman" panose="02020603050405020304" charset="0"/>
                <a:cs typeface="Times New Roman" panose="02020603050405020304" charset="0"/>
                <a:sym typeface="+mn-ea"/>
              </a:rPr>
              <a:t> </a:t>
            </a:r>
            <a:r>
              <a:rPr lang="zh-CN" altLang="en-US" sz="4000" dirty="0">
                <a:solidFill>
                  <a:schemeClr val="tx1"/>
                </a:solidFill>
                <a:latin typeface="Times New Roman" panose="02020603050405020304" charset="0"/>
                <a:cs typeface="Times New Roman" panose="02020603050405020304" charset="0"/>
                <a:sym typeface="+mn-ea"/>
              </a:rPr>
              <a:t>xuefu zhuyu decoction</a:t>
            </a:r>
            <a:r>
              <a:rPr lang="en-US" altLang="zh-CN" sz="4000" dirty="0">
                <a:solidFill>
                  <a:schemeClr val="tx1"/>
                </a:solidFill>
                <a:latin typeface="Times New Roman" panose="02020603050405020304" charset="0"/>
                <a:cs typeface="Times New Roman" panose="02020603050405020304" charset="0"/>
                <a:sym typeface="+mn-ea"/>
              </a:rPr>
              <a:t>; </a:t>
            </a:r>
            <a:r>
              <a:rPr lang="zh-CN" altLang="en-US" sz="4000" dirty="0">
                <a:solidFill>
                  <a:schemeClr val="tx1"/>
                </a:solidFill>
                <a:latin typeface="Times New Roman" panose="02020603050405020304" charset="0"/>
                <a:cs typeface="Times New Roman" panose="02020603050405020304" charset="0"/>
                <a:sym typeface="+mn-ea"/>
              </a:rPr>
              <a:t>biejiajian pills</a:t>
            </a:r>
            <a:endParaRPr lang="zh-CN" altLang="en-US" sz="4000" strike="noStrike" noProof="1" dirty="0">
              <a:solidFill>
                <a:schemeClr val="tx1"/>
              </a:solidFill>
            </a:endParaRPr>
          </a:p>
          <a:p>
            <a:pPr marL="0" indent="0" algn="l" fontAlgn="base">
              <a:buNone/>
            </a:pPr>
            <a:r>
              <a:rPr lang="en-US" altLang="zh-CN" sz="4000" dirty="0">
                <a:solidFill>
                  <a:schemeClr val="tx1"/>
                </a:solidFill>
                <a:sym typeface="+mn-ea"/>
              </a:rPr>
              <a:t>    </a:t>
            </a:r>
            <a:r>
              <a:rPr lang="zh-CN" altLang="en-US" sz="4000" b="1" dirty="0">
                <a:solidFill>
                  <a:schemeClr val="tx1"/>
                </a:solidFill>
                <a:sym typeface="+mn-ea"/>
              </a:rPr>
              <a:t>常用药：</a:t>
            </a:r>
            <a:r>
              <a:rPr lang="zh-CN" altLang="en-US" sz="4000" dirty="0">
                <a:solidFill>
                  <a:schemeClr val="tx1"/>
                </a:solidFill>
                <a:sym typeface="+mn-ea"/>
              </a:rPr>
              <a:t>当归、生地、桃仁、红花 、赤芍、枳壳、柴胡、川芎、牛膝、半枝莲、七叶一枝花、白花蛇舌草、蜈蚣、干蟾皮、延胡索、参三七、穿山甲等</a:t>
            </a:r>
            <a:endParaRPr lang="zh-CN" altLang="en-US" sz="4000" dirty="0">
              <a:solidFill>
                <a:schemeClr val="tx1"/>
              </a:solidFill>
              <a:sym typeface="+mn-ea"/>
            </a:endParaRPr>
          </a:p>
          <a:p>
            <a:pPr marL="0" indent="0" algn="l" fontAlgn="base">
              <a:buNone/>
            </a:pPr>
            <a:r>
              <a:rPr lang="zh-CN" altLang="en-US" sz="4000" dirty="0">
                <a:solidFill>
                  <a:schemeClr val="tx1"/>
                </a:solidFill>
                <a:sym typeface="+mn-ea"/>
              </a:rPr>
              <a:t> </a:t>
            </a:r>
            <a:r>
              <a:rPr lang="en-US" altLang="zh-CN" sz="4000" dirty="0">
                <a:solidFill>
                  <a:schemeClr val="tx1"/>
                </a:solidFill>
                <a:sym typeface="+mn-ea"/>
              </a:rPr>
              <a:t>  </a:t>
            </a:r>
            <a:r>
              <a:rPr sz="4000" b="1" dirty="0">
                <a:solidFill>
                  <a:schemeClr val="tx1"/>
                </a:solidFill>
                <a:latin typeface="Times New Roman" panose="02020603050405020304" charset="0"/>
                <a:cs typeface="Times New Roman" panose="02020603050405020304" charset="0"/>
                <a:sym typeface="+mn-ea"/>
              </a:rPr>
              <a:t>Common</a:t>
            </a:r>
            <a:r>
              <a:rPr lang="en-US" sz="4000" b="1" dirty="0">
                <a:solidFill>
                  <a:schemeClr val="tx1"/>
                </a:solidFill>
                <a:latin typeface="Times New Roman" panose="02020603050405020304" charset="0"/>
                <a:cs typeface="Times New Roman" panose="02020603050405020304" charset="0"/>
                <a:sym typeface="+mn-ea"/>
              </a:rPr>
              <a:t> medicinal</a:t>
            </a:r>
            <a:r>
              <a:rPr sz="4000" b="1" dirty="0">
                <a:solidFill>
                  <a:schemeClr val="tx1"/>
                </a:solidFill>
                <a:latin typeface="Times New Roman" panose="02020603050405020304" charset="0"/>
                <a:cs typeface="Times New Roman" panose="02020603050405020304" charset="0"/>
                <a:sym typeface="+mn-ea"/>
              </a:rPr>
              <a:t> herbs: </a:t>
            </a:r>
            <a:r>
              <a:rPr sz="4000" dirty="0">
                <a:solidFill>
                  <a:schemeClr val="tx1"/>
                </a:solidFill>
                <a:latin typeface="Times New Roman" panose="02020603050405020304" charset="0"/>
                <a:cs typeface="Times New Roman" panose="02020603050405020304" charset="0"/>
                <a:sym typeface="+mn-ea"/>
              </a:rPr>
              <a:t>Angelica sinensis, raw ground, peach kernel, safflower, Radix Paeoniae, Fructus aurantii, Bupleurum, Chuanxiong, Achyranthes achyranthes, Schistoderma, one-leaved aesculus, white snake tongue, centipede, dried toad skin, corydalis, ginseng notoginseng, pangolin, etc</a:t>
            </a:r>
            <a:endParaRPr sz="4000" dirty="0">
              <a:solidFill>
                <a:schemeClr val="tx1"/>
              </a:solidFill>
              <a:latin typeface="Times New Roman" panose="02020603050405020304" charset="0"/>
              <a:cs typeface="Times New Roman" panose="02020603050405020304" charset="0"/>
              <a:sym typeface="+mn-ea"/>
            </a:endParaRPr>
          </a:p>
          <a:p>
            <a:pPr marL="0" indent="0" algn="l" fontAlgn="base">
              <a:buNone/>
            </a:pPr>
            <a:endParaRPr lang="en-US" altLang="zh-CN" sz="4000" strike="noStrike" noProof="1" dirty="0">
              <a:solidFill>
                <a:schemeClr val="tx1"/>
              </a:solidFill>
              <a:latin typeface="Times New Roman" panose="02020603050405020304" charset="0"/>
              <a:cs typeface="Times New Roman" panose="02020603050405020304"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noRot="1"/>
          </p:cNvSpPr>
          <p:nvPr>
            <p:ph type="title"/>
          </p:nvPr>
        </p:nvSpPr>
        <p:spPr>
          <a:xfrm>
            <a:off x="98" y="260420"/>
            <a:ext cx="10969709" cy="705600"/>
          </a:xfrm>
        </p:spPr>
        <p:txBody>
          <a:bodyPr anchor="ctr">
            <a:noAutofit/>
          </a:bodyPr>
          <a:p>
            <a:pPr fontAlgn="base"/>
            <a:r>
              <a:rPr lang="zh-CN" altLang="en-US" sz="2400" strike="noStrike" noProof="1" dirty="0"/>
              <a:t>肝郁脾虚证</a:t>
            </a:r>
            <a:br>
              <a:rPr lang="zh-CN" altLang="en-US" sz="2400" strike="noStrike" noProof="1" dirty="0"/>
            </a:br>
            <a:r>
              <a:rPr lang="zh-CN" altLang="en-US" sz="2400" dirty="0">
                <a:sym typeface="+mn-ea"/>
              </a:rPr>
              <a:t>Syndrome of </a:t>
            </a:r>
            <a:r>
              <a:rPr lang="en-US" altLang="zh-CN" sz="2400" dirty="0">
                <a:sym typeface="+mn-ea"/>
              </a:rPr>
              <a:t>L</a:t>
            </a:r>
            <a:r>
              <a:rPr lang="zh-CN" altLang="en-US" sz="2400" dirty="0">
                <a:sym typeface="+mn-ea"/>
              </a:rPr>
              <a:t>iver </a:t>
            </a:r>
            <a:r>
              <a:rPr lang="en-US" altLang="zh-CN" sz="2400" dirty="0">
                <a:sym typeface="+mn-ea"/>
              </a:rPr>
              <a:t>D</a:t>
            </a:r>
            <a:r>
              <a:rPr lang="zh-CN" altLang="en-US" sz="2400" dirty="0">
                <a:sym typeface="+mn-ea"/>
              </a:rPr>
              <a:t>epression and </a:t>
            </a:r>
            <a:r>
              <a:rPr lang="en-US" altLang="zh-CN" sz="2400" dirty="0">
                <a:sym typeface="+mn-ea"/>
              </a:rPr>
              <a:t>S</a:t>
            </a:r>
            <a:r>
              <a:rPr lang="zh-CN" altLang="en-US" sz="2400" dirty="0">
                <a:sym typeface="+mn-ea"/>
              </a:rPr>
              <a:t>pleen </a:t>
            </a:r>
            <a:r>
              <a:rPr lang="en-US" altLang="zh-CN" sz="2400" dirty="0">
                <a:sym typeface="+mn-ea"/>
              </a:rPr>
              <a:t>D</a:t>
            </a:r>
            <a:r>
              <a:rPr lang="zh-CN" altLang="en-US" sz="2400" dirty="0">
                <a:sym typeface="+mn-ea"/>
              </a:rPr>
              <a:t>eficiency</a:t>
            </a:r>
            <a:endParaRPr lang="zh-CN" altLang="en-US" sz="2400" strike="noStrike" noProof="1" dirty="0">
              <a:sym typeface="+mn-ea"/>
            </a:endParaRPr>
          </a:p>
        </p:txBody>
      </p:sp>
      <p:sp>
        <p:nvSpPr>
          <p:cNvPr id="11267" name="文本占位符 11266"/>
          <p:cNvSpPr>
            <a:spLocks noGrp="1"/>
          </p:cNvSpPr>
          <p:nvPr>
            <p:ph idx="1"/>
          </p:nvPr>
        </p:nvSpPr>
        <p:spPr>
          <a:xfrm>
            <a:off x="0" y="754380"/>
            <a:ext cx="11812905" cy="6162675"/>
          </a:xfrm>
        </p:spPr>
        <p:txBody>
          <a:bodyPr>
            <a:normAutofit fontScale="65000"/>
          </a:bodyPr>
          <a:p>
            <a:pPr fontAlgn="base"/>
            <a:endParaRPr lang="en-US" altLang="zh-CN" strike="noStrike" noProof="1" dirty="0"/>
          </a:p>
          <a:p>
            <a:pPr marL="0" indent="0" fontAlgn="base">
              <a:buNone/>
            </a:pPr>
            <a:r>
              <a:rPr lang="en-US" altLang="zh-CN" sz="2000" strike="noStrike" noProof="1" dirty="0">
                <a:solidFill>
                  <a:schemeClr val="tx1"/>
                </a:solidFill>
              </a:rPr>
              <a:t>      </a:t>
            </a:r>
            <a:r>
              <a:rPr lang="zh-CN" altLang="en-US" sz="2000" strike="noStrike" noProof="1" dirty="0">
                <a:solidFill>
                  <a:schemeClr val="tx1"/>
                </a:solidFill>
              </a:rPr>
              <a:t>症见胸腹胀满，食后尤甚，病势加重，发热出汗，心烦易怒，肿块触痛，倦怠消瘦，低热盗汗，纳少失眠，腹胀如鼓，青筋暴露，口干口苦，便干尿赤，身黄目黄，下肢浮肿，舌质红绛而暗，舌苔黄腻，脉象弦滑或滑数。</a:t>
            </a:r>
            <a:r>
              <a:rPr lang="en-US" altLang="zh-CN" sz="2000" strike="noStrike" noProof="1" dirty="0">
                <a:solidFill>
                  <a:schemeClr val="tx1"/>
                </a:solidFill>
              </a:rPr>
              <a:t> </a:t>
            </a:r>
            <a:endParaRPr lang="en-US" altLang="zh-CN" sz="2000" strike="noStrike" noProof="1" dirty="0">
              <a:solidFill>
                <a:schemeClr val="tx1"/>
              </a:solidFill>
            </a:endParaRPr>
          </a:p>
          <a:p>
            <a:pPr marL="0" indent="0" fontAlgn="base">
              <a:buNone/>
            </a:pPr>
            <a:r>
              <a:rPr lang="en-US" dirty="0">
                <a:solidFill>
                  <a:schemeClr val="tx1"/>
                </a:solidFill>
                <a:latin typeface="Times New Roman" panose="02020603050405020304" charset="0"/>
                <a:cs typeface="Times New Roman" panose="02020603050405020304" charset="0"/>
                <a:sym typeface="+mn-ea"/>
              </a:rPr>
              <a:t>          </a:t>
            </a:r>
            <a:r>
              <a:rPr dirty="0">
                <a:solidFill>
                  <a:schemeClr val="tx1"/>
                </a:solidFill>
                <a:latin typeface="Times New Roman" panose="02020603050405020304" charset="0"/>
                <a:cs typeface="Times New Roman" panose="02020603050405020304" charset="0"/>
                <a:sym typeface="+mn-ea"/>
              </a:rPr>
              <a:t>Symptoms include chest and abdominal distension, especially after eating, worsening of condition, fever, sweating, irritability, palpable masses with tenderness, fatigue and wasting, low fever and night sweats, insomnia, abdominal distension resembling a drum, prominent superficial veins, dry mouth with bitter taste, dry stool and dark urine, yellow skin and sclera, edema of the lower limbs, red and dark tongue with yellow-greasy tongue coat, and a stringy or slippery pulse.</a:t>
            </a:r>
            <a:endParaRPr strike="noStrike" noProof="1" dirty="0">
              <a:solidFill>
                <a:schemeClr val="tx1"/>
              </a:solidFill>
              <a:latin typeface="Times New Roman" panose="02020603050405020304" charset="0"/>
              <a:cs typeface="Times New Roman" panose="02020603050405020304" charset="0"/>
            </a:endParaRPr>
          </a:p>
          <a:p>
            <a:pPr marL="0" indent="0" fontAlgn="base">
              <a:buNone/>
            </a:pPr>
            <a:r>
              <a:rPr lang="en-US" altLang="zh-CN" sz="2000" strike="noStrike" noProof="1" dirty="0">
                <a:solidFill>
                  <a:schemeClr val="tx1"/>
                </a:solidFill>
              </a:rPr>
              <a:t>   </a:t>
            </a:r>
            <a:r>
              <a:rPr lang="en-US" altLang="zh-CN" sz="2000" b="1" strike="noStrike" noProof="1" dirty="0">
                <a:solidFill>
                  <a:schemeClr val="tx1"/>
                </a:solidFill>
              </a:rPr>
              <a:t> </a:t>
            </a:r>
            <a:r>
              <a:rPr lang="zh-CN" altLang="en-US" sz="2000" b="1" strike="noStrike" noProof="1" dirty="0">
                <a:solidFill>
                  <a:schemeClr val="tx1"/>
                </a:solidFill>
              </a:rPr>
              <a:t>辨证：</a:t>
            </a:r>
            <a:r>
              <a:rPr lang="zh-CN" altLang="en-US" sz="2000" strike="noStrike" noProof="1" dirty="0">
                <a:solidFill>
                  <a:schemeClr val="tx1"/>
                </a:solidFill>
              </a:rPr>
              <a:t>肝胆湿热，瘀毒内结。</a:t>
            </a:r>
            <a:r>
              <a:rPr lang="en-US" altLang="zh-CN" dirty="0">
                <a:solidFill>
                  <a:schemeClr val="tx1"/>
                </a:solidFill>
                <a:latin typeface="Times New Roman" panose="02020603050405020304" charset="0"/>
                <a:cs typeface="Times New Roman" panose="02020603050405020304" charset="0"/>
                <a:sym typeface="+mn-ea"/>
              </a:rPr>
              <a:t>   </a:t>
            </a:r>
            <a:endParaRPr lang="en-US" altLang="zh-CN" dirty="0">
              <a:solidFill>
                <a:schemeClr val="tx1"/>
              </a:solidFill>
              <a:latin typeface="Times New Roman" panose="02020603050405020304" charset="0"/>
              <a:cs typeface="Times New Roman" panose="02020603050405020304" charset="0"/>
              <a:sym typeface="+mn-ea"/>
            </a:endParaRPr>
          </a:p>
          <a:p>
            <a:pPr marL="0" indent="0" fontAlgn="base">
              <a:buNone/>
            </a:pPr>
            <a:r>
              <a:rPr lang="en-US" altLang="zh-CN" b="1" dirty="0">
                <a:solidFill>
                  <a:schemeClr val="tx1"/>
                </a:solidFill>
                <a:latin typeface="Times New Roman" panose="02020603050405020304" charset="0"/>
                <a:cs typeface="Times New Roman" panose="02020603050405020304" charset="0"/>
                <a:sym typeface="+mn-ea"/>
              </a:rPr>
              <a:t>       </a:t>
            </a:r>
            <a:r>
              <a:rPr lang="zh-CN" altLang="en-US" b="1" dirty="0">
                <a:solidFill>
                  <a:schemeClr val="tx1"/>
                </a:solidFill>
                <a:latin typeface="Times New Roman" panose="02020603050405020304" charset="0"/>
                <a:cs typeface="Times New Roman" panose="02020603050405020304" charset="0"/>
                <a:sym typeface="+mn-ea"/>
              </a:rPr>
              <a:t>Syndrome differentiation:</a:t>
            </a:r>
            <a:r>
              <a:rPr lang="zh-CN" altLang="en-US" dirty="0">
                <a:solidFill>
                  <a:schemeClr val="tx1"/>
                </a:solidFill>
                <a:latin typeface="Times New Roman" panose="02020603050405020304" charset="0"/>
                <a:cs typeface="Times New Roman" panose="02020603050405020304" charset="0"/>
                <a:sym typeface="+mn-ea"/>
              </a:rPr>
              <a:t> dampness-heat of liver and gallbladder, internal knot of stasis toxin.</a:t>
            </a:r>
            <a:endParaRPr lang="zh-CN" altLang="en-US" sz="2000" strike="noStrike" noProof="1" dirty="0">
              <a:solidFill>
                <a:schemeClr val="tx1"/>
              </a:solidFill>
            </a:endParaRPr>
          </a:p>
          <a:p>
            <a:pPr marL="0" indent="0" fontAlgn="base">
              <a:buNone/>
            </a:pPr>
            <a:r>
              <a:rPr lang="en-US" altLang="zh-CN" sz="2000" strike="noStrike" noProof="1" dirty="0">
                <a:solidFill>
                  <a:schemeClr val="tx1"/>
                </a:solidFill>
              </a:rPr>
              <a:t>   </a:t>
            </a:r>
            <a:r>
              <a:rPr lang="en-US" altLang="zh-CN" sz="2000" b="1" strike="noStrike" noProof="1" dirty="0">
                <a:solidFill>
                  <a:schemeClr val="tx1"/>
                </a:solidFill>
              </a:rPr>
              <a:t> </a:t>
            </a:r>
            <a:r>
              <a:rPr lang="zh-CN" altLang="en-US" b="1" dirty="0">
                <a:solidFill>
                  <a:schemeClr val="tx1"/>
                </a:solidFill>
                <a:sym typeface="+mn-ea"/>
              </a:rPr>
              <a:t>治法：</a:t>
            </a:r>
            <a:r>
              <a:rPr lang="zh-CN" altLang="en-US" dirty="0">
                <a:solidFill>
                  <a:schemeClr val="tx1"/>
                </a:solidFill>
                <a:sym typeface="+mn-ea"/>
              </a:rPr>
              <a:t>疏肝健脾，理气消癥。</a:t>
            </a:r>
            <a:endParaRPr lang="zh-CN" altLang="en-US" dirty="0">
              <a:solidFill>
                <a:schemeClr val="tx1"/>
              </a:solidFill>
              <a:sym typeface="+mn-ea"/>
            </a:endParaRPr>
          </a:p>
          <a:p>
            <a:pPr marL="0" indent="0" fontAlgn="base">
              <a:buNone/>
            </a:pPr>
            <a:r>
              <a:rPr lang="en-US" altLang="zh-CN" b="1" dirty="0">
                <a:solidFill>
                  <a:schemeClr val="tx1"/>
                </a:solidFill>
                <a:latin typeface="Times New Roman" panose="02020603050405020304" charset="0"/>
                <a:cs typeface="Times New Roman" panose="02020603050405020304" charset="0"/>
                <a:sym typeface="+mn-ea"/>
              </a:rPr>
              <a:t>       Treatment</a:t>
            </a:r>
            <a:r>
              <a:rPr lang="zh-CN" altLang="en-US" dirty="0">
                <a:solidFill>
                  <a:schemeClr val="tx1"/>
                </a:solidFill>
                <a:latin typeface="Times New Roman" panose="02020603050405020304" charset="0"/>
                <a:cs typeface="Times New Roman" panose="02020603050405020304" charset="0"/>
                <a:sym typeface="+mn-ea"/>
              </a:rPr>
              <a:t>：regulating qi to resolve masses</a:t>
            </a:r>
            <a:endParaRPr lang="zh-CN" altLang="en-US" strike="noStrike" noProof="1" dirty="0">
              <a:solidFill>
                <a:schemeClr val="tx1"/>
              </a:solidFill>
            </a:endParaRPr>
          </a:p>
          <a:p>
            <a:pPr marL="0" indent="0" fontAlgn="base">
              <a:buNone/>
            </a:pPr>
            <a:r>
              <a:rPr lang="en-US" altLang="zh-CN" dirty="0">
                <a:solidFill>
                  <a:schemeClr val="tx1"/>
                </a:solidFill>
                <a:sym typeface="+mn-ea"/>
              </a:rPr>
              <a:t>  </a:t>
            </a:r>
            <a:r>
              <a:rPr lang="en-US" altLang="zh-CN" b="1" dirty="0">
                <a:solidFill>
                  <a:schemeClr val="tx1"/>
                </a:solidFill>
                <a:sym typeface="+mn-ea"/>
              </a:rPr>
              <a:t>  </a:t>
            </a:r>
            <a:r>
              <a:rPr lang="zh-CN" altLang="en-US" b="1" dirty="0">
                <a:solidFill>
                  <a:schemeClr val="tx1"/>
                </a:solidFill>
                <a:sym typeface="+mn-ea"/>
              </a:rPr>
              <a:t>主方：</a:t>
            </a:r>
            <a:r>
              <a:rPr lang="zh-CN" altLang="en-US" dirty="0">
                <a:solidFill>
                  <a:schemeClr val="tx1"/>
                </a:solidFill>
                <a:sym typeface="+mn-ea"/>
              </a:rPr>
              <a:t>逍遥散加减。</a:t>
            </a:r>
            <a:r>
              <a:rPr lang="en-US" altLang="zh-CN" b="1" dirty="0">
                <a:solidFill>
                  <a:schemeClr val="tx1"/>
                </a:solidFill>
                <a:latin typeface="Times New Roman" panose="02020603050405020304" charset="0"/>
                <a:cs typeface="Times New Roman" panose="02020603050405020304" charset="0"/>
                <a:sym typeface="+mn-ea"/>
              </a:rPr>
              <a:t> </a:t>
            </a:r>
            <a:endParaRPr lang="en-US" altLang="zh-CN" b="1" dirty="0">
              <a:solidFill>
                <a:schemeClr val="tx1"/>
              </a:solidFill>
              <a:latin typeface="Times New Roman" panose="02020603050405020304" charset="0"/>
              <a:cs typeface="Times New Roman" panose="02020603050405020304" charset="0"/>
              <a:sym typeface="+mn-ea"/>
            </a:endParaRPr>
          </a:p>
          <a:p>
            <a:pPr marL="0" indent="0" fontAlgn="base">
              <a:buNone/>
            </a:pPr>
            <a:r>
              <a:rPr lang="en-US" altLang="zh-CN" b="1" dirty="0">
                <a:solidFill>
                  <a:schemeClr val="tx1"/>
                </a:solidFill>
                <a:latin typeface="Times New Roman" panose="02020603050405020304" charset="0"/>
                <a:cs typeface="Times New Roman" panose="02020603050405020304" charset="0"/>
                <a:sym typeface="+mn-ea"/>
              </a:rPr>
              <a:t>       </a:t>
            </a:r>
            <a:r>
              <a:rPr lang="zh-CN" altLang="en-US" b="1" dirty="0">
                <a:solidFill>
                  <a:schemeClr val="tx1"/>
                </a:solidFill>
                <a:latin typeface="Times New Roman" panose="02020603050405020304" charset="0"/>
                <a:cs typeface="Times New Roman" panose="02020603050405020304" charset="0"/>
                <a:sym typeface="+mn-ea"/>
              </a:rPr>
              <a:t>Primary Prescription:</a:t>
            </a:r>
            <a:r>
              <a:rPr lang="en-US" altLang="zh-CN" b="1" dirty="0">
                <a:solidFill>
                  <a:schemeClr val="tx1"/>
                </a:solidFill>
                <a:latin typeface="Times New Roman" panose="02020603050405020304" charset="0"/>
                <a:cs typeface="Times New Roman" panose="02020603050405020304" charset="0"/>
                <a:sym typeface="+mn-ea"/>
              </a:rPr>
              <a:t> </a:t>
            </a:r>
            <a:r>
              <a:rPr dirty="0">
                <a:solidFill>
                  <a:schemeClr val="tx1"/>
                </a:solidFill>
                <a:latin typeface="Times New Roman" panose="02020603050405020304" charset="0"/>
                <a:cs typeface="Times New Roman" panose="02020603050405020304" charset="0"/>
                <a:sym typeface="+mn-ea"/>
              </a:rPr>
              <a:t>modified</a:t>
            </a:r>
            <a:r>
              <a:rPr lang="en-US" dirty="0">
                <a:solidFill>
                  <a:schemeClr val="tx1"/>
                </a:solidFill>
                <a:latin typeface="Times New Roman" panose="02020603050405020304" charset="0"/>
                <a:cs typeface="Times New Roman" panose="02020603050405020304" charset="0"/>
                <a:sym typeface="+mn-ea"/>
              </a:rPr>
              <a:t> </a:t>
            </a:r>
            <a:r>
              <a:rPr lang="zh-CN" altLang="en-US" dirty="0">
                <a:solidFill>
                  <a:schemeClr val="tx1"/>
                </a:solidFill>
                <a:latin typeface="Times New Roman" panose="02020603050405020304" charset="0"/>
                <a:cs typeface="Times New Roman" panose="02020603050405020304" charset="0"/>
                <a:sym typeface="+mn-ea"/>
              </a:rPr>
              <a:t> Xiao Yao </a:t>
            </a:r>
            <a:r>
              <a:rPr lang="en-US" altLang="zh-CN" dirty="0">
                <a:solidFill>
                  <a:schemeClr val="tx1"/>
                </a:solidFill>
                <a:latin typeface="Times New Roman" panose="02020603050405020304" charset="0"/>
                <a:cs typeface="Times New Roman" panose="02020603050405020304" charset="0"/>
                <a:sym typeface="+mn-ea"/>
              </a:rPr>
              <a:t>Poweder </a:t>
            </a:r>
            <a:r>
              <a:rPr lang="zh-CN" altLang="en-US" dirty="0">
                <a:solidFill>
                  <a:schemeClr val="tx1"/>
                </a:solidFill>
                <a:latin typeface="Times New Roman" panose="02020603050405020304" charset="0"/>
                <a:cs typeface="Times New Roman" panose="02020603050405020304" charset="0"/>
                <a:sym typeface="+mn-ea"/>
              </a:rPr>
              <a:t>with modifications.</a:t>
            </a:r>
            <a:endParaRPr lang="zh-CN" altLang="en-US" strike="noStrike" noProof="1" dirty="0">
              <a:solidFill>
                <a:schemeClr val="tx1"/>
              </a:solidFill>
            </a:endParaRPr>
          </a:p>
          <a:p>
            <a:pPr marL="0" indent="0" fontAlgn="base">
              <a:buNone/>
            </a:pPr>
            <a:r>
              <a:rPr lang="en-US" altLang="zh-CN" dirty="0">
                <a:solidFill>
                  <a:schemeClr val="tx1"/>
                </a:solidFill>
                <a:sym typeface="+mn-ea"/>
              </a:rPr>
              <a:t> </a:t>
            </a:r>
            <a:r>
              <a:rPr lang="en-US" altLang="zh-CN" b="1" dirty="0">
                <a:solidFill>
                  <a:schemeClr val="tx1"/>
                </a:solidFill>
                <a:sym typeface="+mn-ea"/>
              </a:rPr>
              <a:t>   </a:t>
            </a:r>
            <a:r>
              <a:rPr lang="zh-CN" altLang="en-US" b="1" dirty="0">
                <a:solidFill>
                  <a:schemeClr val="tx1"/>
                </a:solidFill>
                <a:sym typeface="+mn-ea"/>
              </a:rPr>
              <a:t>常用药</a:t>
            </a:r>
            <a:r>
              <a:rPr lang="zh-CN" altLang="en-US" dirty="0">
                <a:solidFill>
                  <a:schemeClr val="tx1"/>
                </a:solidFill>
                <a:sym typeface="+mn-ea"/>
              </a:rPr>
              <a:t>：柴胡、当归、白芍、党参、白术、茯苓、薏苡仁、半枝莲、七叶一枝花、干蟾皮、蜈蚣、厚朴、甘草等。</a:t>
            </a:r>
            <a:endParaRPr lang="zh-CN" altLang="en-US" dirty="0">
              <a:solidFill>
                <a:schemeClr val="tx1"/>
              </a:solidFill>
              <a:sym typeface="+mn-ea"/>
            </a:endParaRPr>
          </a:p>
          <a:p>
            <a:pPr marL="0" indent="0" fontAlgn="base">
              <a:buNone/>
            </a:pPr>
            <a:r>
              <a:rPr lang="en-US" altLang="zh-CN" dirty="0">
                <a:solidFill>
                  <a:schemeClr val="tx1"/>
                </a:solidFill>
                <a:latin typeface="Times New Roman" panose="02020603050405020304" charset="0"/>
                <a:cs typeface="Times New Roman" panose="02020603050405020304" charset="0"/>
                <a:sym typeface="+mn-ea"/>
              </a:rPr>
              <a:t>     </a:t>
            </a:r>
            <a:r>
              <a:rPr b="1" dirty="0">
                <a:solidFill>
                  <a:schemeClr val="tx1"/>
                </a:solidFill>
                <a:latin typeface="Times New Roman" panose="02020603050405020304" charset="0"/>
                <a:cs typeface="Times New Roman" panose="02020603050405020304" charset="0"/>
                <a:sym typeface="+mn-ea"/>
              </a:rPr>
              <a:t>Common</a:t>
            </a:r>
            <a:r>
              <a:rPr lang="en-US" b="1" dirty="0">
                <a:solidFill>
                  <a:schemeClr val="tx1"/>
                </a:solidFill>
                <a:latin typeface="Times New Roman" panose="02020603050405020304" charset="0"/>
                <a:cs typeface="Times New Roman" panose="02020603050405020304" charset="0"/>
                <a:sym typeface="+mn-ea"/>
              </a:rPr>
              <a:t> medicinal</a:t>
            </a:r>
            <a:r>
              <a:rPr b="1" dirty="0">
                <a:solidFill>
                  <a:schemeClr val="tx1"/>
                </a:solidFill>
                <a:latin typeface="Times New Roman" panose="02020603050405020304" charset="0"/>
                <a:cs typeface="Times New Roman" panose="02020603050405020304" charset="0"/>
                <a:sym typeface="+mn-ea"/>
              </a:rPr>
              <a:t> herbs: </a:t>
            </a:r>
            <a:r>
              <a:rPr lang="zh-CN" altLang="en-US" dirty="0">
                <a:solidFill>
                  <a:schemeClr val="tx1"/>
                </a:solidFill>
                <a:latin typeface="Times New Roman" panose="02020603050405020304" charset="0"/>
                <a:cs typeface="Times New Roman" panose="02020603050405020304" charset="0"/>
                <a:sym typeface="+mn-ea"/>
              </a:rPr>
              <a:t>Bupleurum, Angelica sinensis, White Peony Root, Codonopsis, Atractylodes Macrocephala Rhizome, Poria cocos, Coix seed, Scutellaria barbata, Paris polyphylla var. chinensis, Dried Toad Skin, Centipede, Magnolia officinalis, Licorice root, etc.</a:t>
            </a:r>
            <a:endParaRPr lang="zh-CN" altLang="en-US" dirty="0">
              <a:solidFill>
                <a:schemeClr val="tx1"/>
              </a:solidFill>
              <a:latin typeface="Times New Roman" panose="02020603050405020304" charset="0"/>
              <a:cs typeface="Times New Roman" panose="02020603050405020304" charset="0"/>
              <a:sym typeface="+mn-ea"/>
            </a:endParaRPr>
          </a:p>
          <a:p>
            <a:pPr marL="0" indent="0" fontAlgn="base">
              <a:buNone/>
            </a:pPr>
            <a:endParaRPr lang="zh-CN" altLang="en-US" strike="noStrike" noProof="1" dirty="0">
              <a:solidFill>
                <a:schemeClr val="tx1"/>
              </a:solidFill>
            </a:endParaRPr>
          </a:p>
          <a:p>
            <a:pPr marL="0" indent="0" fontAlgn="base">
              <a:buNone/>
            </a:pPr>
            <a:endParaRPr lang="en-US" altLang="zh-CN" sz="2000" strike="noStrike" noProof="1" dirty="0">
              <a:solidFill>
                <a:schemeClr val="tx1"/>
              </a:solidFill>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4.xml><?xml version="1.0" encoding="utf-8"?>
<p:tagLst xmlns:p="http://schemas.openxmlformats.org/presentationml/2006/main">
  <p:tag name="commondata" val="eyJoZGlkIjoiOGE2MWRiNGYzYjMzNGI1MjZhN2Q2NzliMjU5ZWVlMjI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noFill/>
        <a:noFill/>
        <a:no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noFill/>
        <a:noFill/>
        <a:no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44B7C0F4-79DB-4F8B-9303-0E098D69D8BE-1">
      <extobjdata type="44B7C0F4-79DB-4F8B-9303-0E098D69D8BE" data="ewoJIkxhc3RVcmwiIDogImh0dHA6Ly93d3cudG9wc2Nhbi5jb20vd3BzL2luZGV4Lmh0bWw/dGV4dD1odHRwJTNBJTJGJTJGd3d3Lmh5OTk1MTIwLmNvbSZ0ZXh0VHlwZT10ZXh0JnJvdW5kPTAmZ3JhZGllbnRXYXk9MCZwaW5UeXBlPTEmbG9nb1R5cGU9c3Ryb2tlIiwKCSJMb2dvIiA6ICJkYXRhOmltYWdlL3BuZztiYXNlNjQsaVZCT1J3MEtHZ29BQUFBTlNVaEVVZ0FBQUZRQUFBQkJDQVlBQUFCUGNJUHBBQUFnQUVsRVFWUjRYdFY4QjVoV3hkWC83OHpjKzlidGhTMTBXS3JTcElnTnNVYVVxaTRHa0NJb2F2d3NpZmxpaVlWb2JGSFVXQUdCUlhvUkZSQTEwUVJVN0lDQUZHR1JCZW13dmIzbDNqdm4vOHg5ZDNIRnBTd1N2L3lINTlsbjJUdDM1c3p2bmpsejZoRCtmMm9NeWwyVUt3Nm5INmFLYlJWVVMzcDgyM2hPUDV6T2l6WXZZa3lBK3FWTDJnUjQvRWdaTEVuOVZUSzNJZ2hTVUk1RDlCbXp1TGNGaXI4aTFEL1BFYUorS1JHbi9YMEdqWncxTW1BbEdDbUNWYU1vN0VZZXcwaG5vaFNBa3hua0pXS1hmbUt5bVZEQkxJcUoxU0hwMENFbCtUREtvNFg3OHZkVnJKeXcwbTRJZlFWSUhXU0FYeFZBNW8vdnNmNlZIYUt2UXF4dWFZZlM5ZldOK1Y4SGFPN0NYTDh3NHR1U3RMdXpwSTRFdEdKUUs0Q3ppUkFQaGduU0dJTGc0c251ZjkxZlFBcmdhZ0lPZ2JGVEtTNFFRbTR6RksrMks4T2I1ZzJmVnhUcmQveFdJRlAvNlhIVXBTQnlCM1ZCWW80aENqaVdFRk5CZUQvcVlKK044TzZPcURwTWdPTiszQk1OL2lzOXA5eUZ1V25TVExpQ0RTZVhpSE5BeUdRZ25pQUVhNzZBaUFGQjdERERGaEFXRTJ4aUZpQXltVmtETGQwZWNFZ3ZyZWFkTURNT1NzWVB4TTRIdG8wM0QyN1luWDgwMXk1czBzU2Z4ZHcwcFN6VU5hNEtNd3htSHhQRndJd2h5VDkrQzZwbWNCbUFDZ1VVT3NESElUaDVIVkMrL2Y4YzBJSFRCc1lIazFPdlZTYmZRUUp0bU5tbmthamxPZ0lxb2VRZUE3VGVKclVXRG0waTVSeUFHUzBQUjBUSUkwMkRsUjNIVXFRSThyU1IwdWtCb0t0U25NT0NVd0JJSmlaV0xtZGFBbFFrSFRISHFhNSs4YUlWK1VWTnZpN3BtSG5RdmlxdU10cmZYeGxwUllwOEJPVUhSQXpNV29ScU9QUW9CblBabHNHV0ltT3pZaDcrZndib3lKa2pnMWE4N0Nra1BlNEkxWXRjQlBYS0tRVHdJUUdzSThqbGpxMCttTDh1YjI5REQ1dmNoZU1UZlI3dURja0RMR0Zmd0t5YWtlSjRGcVE1R2xKUnlkQ24xMVNlK2ZYK3h0NlFyVCtnbGlHS0lTeHlXVkY1OVc3WFcxNkRTajl5cUFvYnhrckpxc1J3MUZrQU5RRmc2bGNpVXE3ODFRSE5YWmpya2NMWGpRd2F4UWFOQWlIQUVJcVlEeEhqYzNMb1U0ZlYwZ1hyWHk5b0tJajFpYWNWZ08vQVpXZWVXWmFkZkE4a0JoeHVIUERzN0pDTXluZ3YvTlVXZXIrL0U1MCtQK0NrNzY3YTVxdXl2bzRLOVQwTEdmQTc2a1l3VXV2eXFCYWtpc1FXaDJsY1N4Ujl1UVh4YmYzQ2VFQXFYQ3NBSCtCb1dmUHJOYjI5NDFJU3IyRkQzcW9FdWhCZ0VsTTVnVDVnNHJmc0tsNnhhT2lNQXcybEtEYzNWeTVhdE1nOUZHb09Edm9POFNuUzYrM3RjVlJmSldSbmh0UFRZM0ZTYVpvUE96cWxxMDhHdEF6dmJwdnNOeXlITW5aWDJ2RkZrUlhLd1I4ZmZmVGRid3VRbE1TRytUdERxYkZDcVdia2lnMUVHTFRCRm5qT2NJcVhOZ1ZDZXE1OEpIWHpFQ1pMUmc4TitLOEdxT1pNcnhGNDB2YndTRUNrUUVzZmtydUk2UStBWERWdnpaVGlVK0hJTVF0SGpuUU1JOGNKUlo2Zk8ySnV5U1lrcFBoTmM3aHA4M0JpdEFCWWM1bkpVSHJuT2t5ME4yeUlOejhlMG5MWlo3bWQ3cXowY3o4Q0RBQVIwK0p2NHdzalkxNjVhY0dXMVVBZzBaUFNRa0tlNlpESU5tMjFWVG5XNXBZbzNVZUFWZnZ4dGlPdWtRbGpvZ0VhOGFzQk92THB5NFBjSm51SlphaUxZd0xKMVJzWGw4TzYrYjByNTVRM2xDTnIrNDk1T1RjejJzeS9sVmkrZis2aUxSUDZ2THQzUkxDcytnNlBiY1hCUGZCZGxjcFZkVmdZMzFXVGVqcmVLWG9qRzZqV1krUXV6Slh4OEkwSis4VlRTbEN5L3NTR1FzaGJITzAvZmZUY0ZTZERWd3hRYzZJQmpHQW9MWC8vbzQxeWwxemZXa0k4eHdaZHBVV1FJTEhIWWZHaUtTS3Z6ZmtGWUk1WVBPSThnbnplOFlrdXJkWVhIY3A5WWEwMy9VQzFQdFZkcFpTQWFvZG9wMk9JOWRWTWs4NndENitxVndlZEFER3E2NmlMYlVOTWNNamR0aDZwYUxjUkZYZUpjdlhlakJ0bWhJK0hVQUdTdWtwZ3FnU2ZGU1hqdy84b29NT1dqV2tQeFk5Q29yOENlWWl3bmRoNDFCdTAzNWh4MGZFSlBkWWlOQmZOdjZKcjgvZHY2clE0N0tWdVRJUmdoWVhMNW4rSGM5N2J4VVpFaFJYRUZ5U3dJaVR4andxcmFGMlBPbHYwV09PT1hESzJoNUo4dndNMVVHOGhZdG9xYmZWZ3N2ZlFPeTllK1Y2a3Z2ZFdBMmFxU0I1cktEeExnSWhLWTlSL0RORGNoYU1hZTd6MHBDUDVHb0M4Z0hHUWxMcmVEbGQrdEdqb2p3ZElRL2JIQmlRbWV3TGU2eXBTemV2eUpwelRxeWd6enU5S0VEQ2FieXJtSzZadmViZmxsc0xwVVhqWHQ4SEJuY2V5dDQ4MTUvRGw0NXJEc1I1Vmhoak9DaVFWNVJ1V2Mrdk1hMmF1ckkrN3Q4TGYyQ3Y4N3hpS3U5Z2tsMGM0Y3NOL0JORFlBUlI4MlBiZzl3cktSeVFQSWlJdVd6QmsycWFZU0d0WVkwQnU4aVpmR1hUb01jUG01bXN2Ymh5MzlLWk9WSm5nZGUxQ3JTSWFGblBydFVXVGV5M2FQQyt0c0dyYis0Y09IWjV3REFmRzhXYlBYWmliYVBqalgyYWhmcXRGc0tIRVJxY3lkTW04NGZNS2ozNHYzMnowVE1DSzNtbVRLTFlGajIzbGxMejdId0YwOUZ0akx3OTdlTGsyQ3dXTFNqaHk2TnpCci8yallUQ0NDZ0J2ZFh4MmoyQTQ4cXJQY2pwR1FWU2U2c1hpTzdwaWEvZE1LSEZFVFlMR2J2RGtEZWl6YkRjVXEwaTEzek8xb2xyZTB3UDczQU9vSWUyM2I5L1FsQ1JtS2NIbk01UXdsVnk4TjY1ZzJNcUxqamhaYUUxQzFtOHlLa0xMd2FRY0lWK0tLdlZ3R3hTWG4zWkFSNzQ1c29OdEd2OVdRbVVRUkFreFBXcFhWMHhlTkhTUnE3ZWRURnVONU1SVUtmb1NpWkhTY2E0VXpGNHRPME1tNGFOK3pmSEpxRE1RRGhoMXJNTFlxSTBMU2pINnIxOGg5VUFJRHRIK2lJazcya2FMRjUvTW5FZjNHYlpzMURrTWVwa0pYYlJGYnpyRzcxdXZiZkxTaEFrVGVIMTYxdmtKeGVIRnBvTmtBQjlFSVgvZkNvVmI5UmluRmRDeDA4YkdoOU5WbmkzNWFtS0tFbWcrSExwLy9xRHArMDVtVVFzQjJUSzV5Vy9TeTZ1dWtncERCU05GQTFualNzSzY1bjRzRzlzUjVUMmF1SlQvYUdiWGpFNk1zMWZ1eFRXVHY0TW9yMktMeEJQRnF1anhIalZxMHNuUVVOdW43NHErUm5aRnE5RktxTWVZdUpFRWJTVUhvKzY4NFY5SXFRci8zUmUyZWluUVRnZnl4cFlvMURMV2JhY1YwT0Z2alIzdmVOUlRCQ1F3WTVPME1HcnVrQm5yVG1ZaG01S3l1d1dxSTNjSW15K1Jpck5qNWpPSXBRUlNFaEFxTGNYa3F6S3dkMFJYY0VDYjJUOGwzdlZTYUpQR1VmanRrbUtjTmZWVDJGSXNzUnkrdlEySzk1d01EVWYzR2Joa2JId2MwYk5LT0tPSm9GcHRLdDA0OHNtdk9GaFMzWmtoTFp2dElUTlI5cSs2c3ZxMEFUcHE0ZmhtVVg4MEQ4UjltVGhLam54dy9vQzhpU2M2aEZZak81RHNkVzR5TGZ0dVVpcFRZNklkbmRyMUZpWGtxMERnZ0RjU09YdE5JL0l1dkxNcnJET3pYT1IrOUt2OUNJUEdWREhqeWdYNXVHeldGdGlDUG5NTSs0YldrZkw4VXdGVXZ6TnU0ZlU1VlVIankrVEQxVW5YUGJjV09SdUttSm1kc0JRamNweml4VEZIeW8vdHRBQ3FMUTdUSDNlckV2eUlZcFZrc09lYkNvZ0xsZzJZY3N3RFlVVlNpNlJHbFdWbitzaDQzbWRGdTJnN1ZBT2xBQnZnL0tnUUMyeFNHd0lPL2RVVzZQalNWZW5ZZTFOdnNJeVJYTWRUR1Z0UnpQK0xyQjhxY011ZlZpR3V3b0lqeGV4eVIvNXZKeHc2ZUtxQTZ2ZnVmMnJRMy9ybGJmaGppKzlLWWZtTVVJalVmWWRDUmE5YzVOTDYwM1phQUIyMWJGUXpXNGkvSzhaQUpuYThqaTkzNXNESlMrcGJoSTdYZU0yMFRwWkhqdktIckRHbVVuSHN3c1BLQVhZb1lheU1xdkJ6NWFqY25pcVM3ellWUGJnekFmNUpEL1dDMVNIanlKQkhBMHFPUXBQdlN6SGsxVy9SYUdjWkNqTUNsYlloN3oxL3g2N0p0ZDcwaG9LYUM4ajdzN1BQRGxRNnovckxvNzBxVXJ6NDhvcm1lMy9vMkdqWWhBZVdhY3ZyWisyWEE4cWc2NWVPdnRJeEtFK0IwOGdSSHlka201ZE42VEhsaUFPaGR0WlBNeklhcFpXcEczMFJPMWN3T29xWVV3SUtYQUtJTjIyb3VVRHBGeTJCOEdyRXA2VkRQaTNCbzkvdGtvaC9UK2dEOXVqdU5ZNTd2ZGVZWU5nT1VnNVZvKzJhZytqKzRXNDRrU2krdXFvTmRuVklMWW5HZWU2WU5HN0JuSVlDcWZ1L2tBTnZuK0xNUWNFcTU3NUF4T3BVbWVqRis5ZTNvM1VYTmtIVTQzMGllTkQ4eTVTYmY3N0dYd3lvZGhRN0tjWUVSZXIzV3ZReDVJZ0YvYWZOUDNvUi8yN2Jza3Z6WFJYUGVLSk9UOEdJajhWcUdEYlJlbVorSkFMbms3YW9LS3FWU1p1UjBDWUk4VElMdXZTVmNXMndhMUFIUU91ZE5ZZVBIci9OTjRmUmQzRStFZ3REQ0JOajNmbU44ZDI1bVNodW5BaGxHSTVnZWpCK256R3h2b1VmRCtSODVIaWQrTXJodm5EMEFjTlN6UldSWGRBeDdlblo5L2U4dGp6WmJDY2NzYTNxVUZIUHBlT1dWcHoyTFQ5c3liQU1DTS83U3V0cndQZUc0ZlNaZmNYcy9iVVRUZTdlM2J3Z2Y5ODljVlhSKzZXamZER09kQTlrcTFMUTN4MVYvTWdaT3N4eFZQc09pVDE4SlBKMnRrM3FPT3YrWHFoTTg3bU9xcGloQ1dUdktzTWRkMzRNWVR0WTE3TVIzaHQ3QnNvYXg0UEZqOGVFY1BCM1VXNC9QT2Y2aG5tME5pWm0vaW1oSXZxd1VPeG5vbENWd09oSnovVDVzQ3dyN3ZHcWVIbUxBTEcveXJnc2IralVmNTkyUUgvNzlnM25zb2RYRXJOa2gxNVc0YXI3RncxZFZQbFpreVorRDh2ZUNlWGhQd2Fxb3BkQXdlUHVVbkNwUmZScGxJMm41K0h3cDhjeUQ3Y2g4VkpEaWlrZmpqK3JZbVcvSm0yVmhHdG54ZzRnaFd0ZlhJK3VLL2JReDFjMjU0K0d0VU00enVPNjZ0dzRhTTBCSlVEUCtXMHhZZnFnNlQvanBLT0IwRHB3RjA5cUcybUtDZDVxNjJwaWhpTGFZakhkM3dvbDcybmF4eXdlT1N6cWtaTnN3WEUrMjVNM2M5QnI0MDQ3b0NQZUh2MlFiV0lDTWNKUWRPUDhBUzNtdjl0bWRtcnJnMVVqUFZGcm5CbDEycm1SU2VnNEdkWXphSFlFb1lWdEVOcDdySkN1RmdmYmtYaXRJZVhkYjl6VmZkdmFQbGxEMktCZ0xhRGVpSU14RDZ6Q3puYkpXREc4QTZKKzg0aFNXZ3NvYVR3VUhpbmRlZWlwOSs2bzMxdFVDNFpXM1JLOG9ZdE5SZi9yc1p6ellwcUcvTlNDODJReHlsYldlcXZHekIvUjIvTExTYlpCblEyV3U0SjdqYlpIaTVOZkxFT0h2VDE2aFRKeElUSHlXZEhvc2ZkK3lxMTJsdDNuRGRzWEdZcmpWR3lwVlpiZzZhUXdvd3FsbTg0QW9zZVRZZG90bG95VTJ3emlpeGI4b2VmbmF5L00vQk9rU0tvMVF3ekxRZXN2OW1GSDk4d1ltSzRhOWVPSW1rTkpVVEVwdW12ZW9Melp4NXRyQytKVFBSN2ZlTk95eHdubUZub1lTOUE4VytHcHRTalpNclFtM3E3SEdEOXJmRlpsVXVSRlIxdUNTaWh2Mk96eStyV3ZiYW83L2k4Q2RNSUVHUGxuM1ZCa1N4VnZLckZxOE12cnYraStZdGRnVDRSYkFpejE1ck5KYm1IR2cxVW8rcUErV1ZuZlluWDRJVm1rUG13UVduOTFXY3VYM3I3bGpKbTJTVTJPZ09ZQ3hsQlNIRG1rZnJJUTdYNWlmTTZRdHl6b1AyM2pzUUJkblphV2xWek9ML2lpNm5JQWNRN1lzb1R4aEVkRlgyeUs4dUtqMytzN29hK1JmVmJMdnltSjIvWHNIbmhHejdycXRWbW5EZERmdlhaZGgrSXMvMFpwMjNUaHNwM09wWE8za3NjTnlib0JvMUpMME5zVnlubThFOHErYjRqcWtvK1VCQU40QVZJa2w1dnlyaW12WG5wclVicjhBNE9FcTM4ZWp3MFVzYjhzWEJIMmV4K1pOMlRHYy9WWmF1dVJFWFJTekN0U3lrUFBHN2JLMWhrMlRLSWd3dXJlSEpTK2RUeGFoeThkZlFkTCtvc2lUcFNPZkc3dWdPbDNuelpBYjVvMWVtQjVDcjhkVnhyRm9La2JjZGFLdlc0Z3pDSGVaSk9hV3FiRTdHNG9MVzBJbUxydkxpUW1LeEo1SkdTOEpZM2I4LzU0YnNudVhvbkxiYW02S0ZFTFoxMVVkVVNmNGFtSW92SFdFajUzOGJadHU5cGtYZkUvYjM2MnErN2NLd0FqSVRXclRUQnNqZkdIMUUyR1Vva01xbmFBanhUNG1aMG9YVldmOVZOM2pPSHZqTWxWaE9lWWtDMVpMSmw3MWZRaHB3WFF2Qll0Zk1XRGNwNzQ2dkxzTzFNT2huRDFxK3ZSZnZYaFNpWmFGSlhpbGRaVzRUY045WmpYRXFibG1vL01PWktRcWFRWTI4SXFYSHY3QzdrWHBoY1V2bFdhYkNRVlo4VWhtdUNEOGhxdUtlcXBqS0xGMm9QbytQVkJkRnhmaElSeWE4RVdwM2pNbGNDUjBJVStlT0o4OXRWZWRtNDBvcXFYWlBZNlJDVU9pOGtXN09rNUtOdHh0RjFlSHlNTVh6ejJJc2ZMVTBEY1dyTDRlbTcvNldmL1lrQS9hZFlzT2FNdy9Qc2YyaWZkL05xajU2U243YW5Bb0NtYmRyWDU1dkR6VUhKQlN4eHVjR3k5TGxFYVVDOTU1cG5nM3JhUWR4WTVoMmN2ZmVpcWk3dXMrbUZSczgxRmNSWHhKc3JqREZRa2VCQUtHRWd1aWFMVjkrVUl4NW40b1hPNmxmUFovdDQ5RCsvN3BuYk1aV2UwYXRhK29Pb0JYOGpxSjFobGFlZUxUYlRSWVR4VUNuelVrRjAwOG8yeFBTeWZNNU9KMmd2UXR2MkJnalByT0o0YjdyNzdOdGdvSTJEelk1NW85UG85N1ZJOXowL3NBOVBpc3FTUzZKOWZ2R0hlcXlmemxVOGtBbllqSWNVbVk3YUgrUXBGVkw2cForYUcyUS8wNk9tdHRyMFhMdDZHODk3WkJXL0lnWEo5Zkl4RHFSNThjbFVMck92WENxRUVEM3lWNnQ3WHI1djE5SVMra1AxMk5CNlNmakR5ZHpOaVpWTE0xSXJhZ3Q2d2xmV0hIRlFlT2hFdFJ6OGY4OWFZcmxHVFppdkJIVmxSZ2FxdTdMQm82S0lqV2t1RFR2bE5uc3lPZnJZZk1tMW5DREhNSFozVCtKVW56eVd0b2hpSzc1azE4UFZwRFNXd3Z2NmJrQjduay9hVEhvZHZJWkQ0UHQzRWh3TmFvaVFuQ1owMmx1TFN0M2JBRzdMZDgyWlhnc1NTUzdLd1oyQTdXT2xhVlhVL2FVbm16dERNNjUvNlBERmpYK1UxMG5IVk40Y2h0a2NGVFdMRk0zUzQ0bFJvSGJOOFRLY0lNSWVCTTVsUm9LcXJHZzZvUHJLM0JOSzYrYVA4aEdtclMvU1djWWoycmJxNmJjVmI0OXEzRjB3bFF0RTk4d2JrVFQwVklvOStSNXVyR1FuV1RXbjdLNS9KMmxYdTg0UnRoQ1Z3S0NDUllBTkpJWVdvVjBJNERJY1Z2c2d5OFBHbFRWRjJSVHR3VUZ0TWpPVERJZTd6OXZmbzhhL2Q1SysweTVXZzk2TktUZHB6RWdmUDhkWncvZUliem5LOFBGTVJPb0t4WTN1bXA4T2FPbzZnRTNJb0EyS0xKM1Znbk9JL0M1dlBFdHJOUnZqR0ZtTGl4RW1YZHppVTdYMklHSlVHeS92bURKais4dWtBOU40bkJ1WWNiaGJNQzVhSGV6Zi9ya1MyV1ZlSW5IV0hFVjhXaFpLRWZUbEpPTlEwRG9iRGFMWG1JRUsyalkvT2pNZUJYazFnSzBaSlFDRFVMaDFCdndmZFB0N0xaLzE3NzRQcDJ3OVBQWlV0ZnZSNlJpd2QwOXNSeUdOQ082bG84OXcxZVozcnBoQWRGOUFKZ0xqT20zRmx3SW8rYmlqdTZLWkVnejUzd0E4V29mU3phZE9IWFYrVTRabEdERXVDSHByYmY4WlRwd1BRMzAyOWJsSnhobStjRXBEU1lmZ3FvMGc3V0kyT1h4NXdRVXpiVzRtbSthVXdiSVlUc3FqYUJPc3NDZ2dCc2gwVUpCcDQvK3dVbEZ6UkZtWmFQQnNXM21tK1pjODFFeHFZR2w3ZldrYThOZnB5eDBPdk1yaWxZTEZxWHYrOFBpZDF5cnZPQW0vNmIveU84NXkwVlJzQk9GRVNLNW1kOFMxUVZxQUgrZFBFYXkvWjJUNzRnZjRxUW9sbnZZWDh3SWxTVjA0RStJT1A5T3VXM3kzdEt5WWg5UmxTazV2a09qeDhZUnNYdjdFZGZkN2NEZzhaMmxJaVZJVTRQeWNCSDEvVEJsYUtINzNmMllsMlgrN0RoMDBsdnRTK3k4dmFnZU05OElYbGJhOWZtL2ZxaWVZLzBmUGh5OGVNVk1EVERHNWtLREZ2em9DOEVTY0Y2RllqOVJJUCtGblRWcDBBaWxnazNxOW1jZXNaZFZTaXA4YWVsLzNOMVRtNzJPVWtNUytnNUIrbURwcjZpOElOb3hhUG1obng0WG8zcXVSU0d2TXdlVUlXdW4yeUQvMm5iVUtnd29MdnozZERudEdXS29lUFowV0VWWDJ5OE5Hd3Rxaktpc2U0aDcrQWYzc1JQbW5td2M1TFdxSzBheVlvUHJnaGlNQ0ZVNFpPMGFuY3A5eUdMUjk3THpQL0dhU0NCcHNQeis0LzlkRVRBcnJObDk3SEc3VmZrb3JQWkZBRkM4d3NVZGFqWFk1U003UkkrSDd4cUFMTFQwMkZrcCt4a2pmUEcvaFRaMEZES005ZG1Kc3VBOEgxT3IrK1ZxSFRuT212dG5ISi9LM284Y0Z1eEpWSDNVZnhyNzlDNWpuZFVkUzJsMXUvRVBGS2JPMllqSGRIdEVWS21OSDNqWHpFNzZ2QUlaT3h2WGtRcXk5clhtUjB5N2srcitFSkYwZVdNR0RaK0VCUVJDY0NmSk0rV3p5V2I5Q3N3Wk9YSFJmUTd6ekpuZjBXNWhpTWpvb1F0b21tUWtXZWFJbXFlcFgxNjk4Y3ZkRHk0VnFoeEg2MmVNVDhJVE9PeEtnYkFxYnUrOXRGTjE3QUFYczVBWEVhTmMyWjNtb0wvVjdmZ3Q3LzJBa2o2dVo0dWkxdTVpUjR6dTVPaGUxN3NhaUpJU3RpYkcrWmdEZHU2d1NLOXlLcEtJSkFsUVZFYkd4cW4xU0o5SlFINWc2YytrSkQ2YXJ0UC95ZHNhMFVxWmNaL0J1Q3NLTmhzL21iMTB3NTRreVA3YWM2N1R1a1pmdEp2V0d5T2x2N0JDMGg1aFVwNjQ4OVVQR3p2SjdhMTRZdHZlRm1KZFdyYm5hOHd1M2I5bi83MnBxYjEvd3NublF5aTdodXlmaGN5TWdNRVBsajZpVFE4WXY5R1BiY09nU2pnSG5IZUpqWm1hNUNIK2pmRDZKeEpsWG56V2FFTGFod0NOVlRab0YyL29CMysyVGdYL2VjN1NyOStwOWdBU1dvbWhRL09YL0E2Mzg5R1ZycTZ6TnM2UTBYcytBcFROeEt3bGc3OTZwcHVrRGlKKzBJb1BsQWdoVEpUM3NVUmhQWXRFajgwK0xvcURhb1BIdzhBcTViUHFvdEZOWkFJQ2lVWE95MSthWVpRMlkwMkNHaTV4aSsrS1pMSFcvMExRZ0t1bzVpQUowLzM0K2h6MzJEb0pJSXZQNHF2SzJhdTN3Z1d6WUhCUU93Tm0xeFhYbE9aU1hLYjc4UDZ0dE5XSHBaRmo2K3E5ZFAyY1doS2xMMDhMeEIwNTg5RlVCMUprbEdWYlB4SUhvZVROS0VNZUZvK1htRVEvTUJyeWxUUmtxRlJ3VnpCaE52dEZsZTF3SkZXMDQwK1pBM1I2WDZQT1k4QmV0U0FYbEkyTGg0enVDOHpTZDZyNzduZDA4WTFMR29ZOXhub1RnekllWjVCekozbGVPYWw5ZWp4ZVlpdDlyTERZRVFJWEh1WkhqUDdZa0RyYnBET0RGUm9KK1dKSG93Yi93WjJIR1JCcjVPWTExT1k5d3daK0JyNzV3S2JVUGVITm5JYThvWFdQQlFZcXBtRnVjdEdERDlaOVYwTG9kdVJWS1hBTWs4d2FxckpXZy9LN3BhVnptY3pNUnVWWWN2Y0JzYi9EZGlJYVJqL21YT3dOY2VPWmwzYS92b1NvM0d2dFR6cFVOWGY1VGIrb1ovakdnZnk3VnhtMEwyam5JTW1Mb0piZFlYMXZ5VmtERHJGUzFEY2JodHIxZ2NDY0NoZEEvZUdkVVJtL3MyQlFsWDU0cDlBRGRzUUp1SXpZdm1EWmh5VFBGMTNKMjRlRXh2OG1FSlE2VkxSM3hZUVVXRGx3MVk5ck5FRHRLSkIwR1I4cGlwK0M0RnBvaVFmOGhSUlEwUzNDT1dqRDVQU2VRcFFvNkEyQ05Lb21lZVRLVFJOUnlNK041K1pkd3VHVDJKMGJRNnpqUmZubmdCOWplSnIxR2IzQUlocE8ycnhObi8yb01MRnVmRFl6R0NNMTZCOSt4dUtPeHdqb3ZEaGs3SitQanFIT3pxbmdtV05VN1RId0ZsNFlnL3pSczBmV0pEUG5UZHZ0Y3RHZk04U2R3T1VvcVV1dFVPUmZMcVN4eW03NURZMGsvR0ZvT1Z4eUw2UjVqRnVQWW9QS2xzdWRvSmRaS3FHWWg3UWhIZnJNc0NUZHQ4ZUUvQ2ppZmM1eC85ZEFsOVZ3SlpLMWZTSlVham5vWnlKa3VsT3NhS05tTVJ5MmhjRUovY2V3bVdkOVB2MWFZTjZjMU1TRDFZaFd0ZldvOTJhdy9CRHZoQWhnZWl2QUtGeVNiZXZPa001Ri9RVkJmQUhRa3d1YkVsZlRTeCt1Smc4SWNMVHhYTXJQS3NWSmJlWFlyWUl4aHJHV3JrZ3Y2ejZoV0h0TTFJK1h1Y3piYzdRTVNDdW4wMXl2THFCcVpPbG9paGI0MGJMRHpxZVFZMzFVV3NraWxTbTVRZ0ZFTkdGUklQVjNQenJVVjh6dEx0MUdSbm1WOGZ3TG84TXhRMFVKVHB4N3ErVGJHbVh4djB5cmxRRlpUdUNCZFU3allaN0ZhcDFRU0kwV1I3S2E2Y3Zoa3ROeGZEZEJpSFUweThPelFIMy9ackhZdkoxMjNFam5ERVZtYWVKaUQvb21wenpOemdWTjJTSWpkanN1WnY3aGhIRXNCME9ZNldId3piVDlCckVvODcxUlhQSEN2ZmxYYUpwSU5TSWQyRytOWUNibTZENGk5T0ZzUzYvUWJuRFU3eXB5YzlyNEJoSUxlUTFUMTk0MHNqN3VLemQ1YmpqRS8ySVdOUHBWc0d5OFFvU2ZjanYyc0d2dStjaXU5NlpLQTZ3ZU1XQjNxa3gyNFdiTHB4VCtYZTRyQUtkeWVpaEppS0Y5ditXVHZMMFBHTEF6QkREZ3BheFdIYitVM2RiYTViREN0dHFYSTFHRjhRWVIxSWpBVlVjaXpVVlF0NjdlOTFrdWZjckpSWTlrQ3N4UklCWW1laFZneDVOYk80ZGNHQXZMWEh3b2oySXNuUnlWbzIwWW95RnIvclVwT0pleXFnam5wejFQbVdoeFl5T0ROclZ6bk8rT3dBbW00dlE1UDhFaVNVaE4yRVQxc0s3RytWaUMyOU0xSFFMaGsvdEV0RzJHL0U4ajAxL2JFTVcvMnpSRUo4elZBRlRPSVNocFBETlZ5bCs0Z2FjT3VpR0JNYld2dkVMaWkxbkVnbUtYTDZFbE4yM2NMaTQ3blY2OWJJMWlha3VYOWpWQWdXVDlxaHlvbDFIY3BINDBSN2theEwrc2dtWGgxbDQ1WTJLRHdtK2ljQ2VmRUZIYkxDaWY1cExiY1VYcEZjSElXL3duSTlRcG9hU3hDK1BTOFRYL1p2aVVPTmc2aUs5MElac2c0c3NmMFlvMTJyUVc0NXR5VVloUWFibndnaHYzTEl2c1ptMVkzaHB2VG9YQWFYSktFNWtuU3NYNnhURGw0aG9EMEpHc3FrZE9LdVQ5ZkwxbjZNRTYzaFdJQXF4aXJMb29Gdm4wREhwcjFJdEJoQ01qaHFBZjlMS0gxTlo3OGRiMkxOUHB2ZENseDRGSUpCSnpuaE1uOUUzUktJV0oyRnd3R1h5UVJnZVNRVnAvbndkYjhXV0hOeFUxUWtHRm9uamwwVlVHT214VFp4alF0RTc2MmFQWHRrZnZleDBMa25WVDdJdFFSam1jUFIzYmFqQW83ajZMMXRDVVdGa0NKT21OUWZFUDFBS2swWEc3Z2NmMFFpNnNpbzNyNDFLVksxZVdmMVplN1dXWHdOZCtxc21Jc1hESnh4UW5GSU95anBBdy9UeGJFdlRxVks0SGxTOUo3bHBUSmJjSldYU0Ztc3BLMUV3QmV4QXlZY3Y1SXlJMHAwanFId0c2blFtb2oxQVVNTUVRSDRBQk1kMm5CZVp1YXFJVGxOOTdTTUoxdEhKMzlDZUV3dzFjaEVSekNLdE9Sbm91U2FCSW5ZcFExRVVXWVYxY1VrQUFkTWFWaVNUTnR5d2xvMjJMR3dodmFDQ291RjBsK0R0UkJtVUdyTVNhV1BLVGNGU0t0Z0IwbkgzNW4xdFJkN1FLUkR5SWsxcDEyOVVxQkdsRmF6a284dEhEQXRwcldjb05GM1NPN3NKekZSc0xwUXVOa2VVRXlpMkJGaXQ3NXFRdWppZXBDSGRlNm40alJpbGFoTmFRTHAwNWR0RXZyYWlZMkNlWXNqcU1BU1luV0Z6OWc4NCtuekx5bk05ai91R0tMNVQrUlhEWXlrNUU0Rlp4MHhWUm9RbitpYVJWYk9lVHF4alptNkUzRXprUGduQVo5QVVVSjJYTWExWGRNN3k0QW5VUEhWZ2EvTGQxZnM3V3pEaVJlZ0NwTTlpeGdxYUN1MTM4ZG1TVWhFenlOeWIxeTRna2xVS0ZMTFRVdCtiQW1PU0tnTG1QbDlDVThiVzBZN0VXZ01pR3J5b245RUs2WnlpYWdBVFMwMHJIdisrWnRaVlNjQzA5MXBldmZ0UW1wN2dLOEM4V0FCZENWR0lKYmtFbE12WWltWnJHeUlzRVBZQytiMUJuZ0RRLzBBR1B0dGlGMEs2c0EzS0s2cVZibCs5M0p1WEVXcTcwWTdJTzVWQmhyRnp0YllUNzNOSlJzTHdYeS93OUVrV0tMU3RFMWx5VWdDU2Zzd0RQOVRCSlZMb0w4Wnl2ZTVndU50bDlMcW5qN04rbEJHb0ZIbDBxM0xpNzR0MjNSQmxLMTBBOGFMOFRMaDQ1QmQwVC9zUkQ4TVZzc1YxZjVvYTJKak1FeTZpVUhsUW9tbHpIZ3JMTUtIRU9IdXRvcCttT2lKNzZ0SW5LTk1leHdEeGsvU0ptS3M2WkFTaTAyMjc1czFjSmJyVUQrWmRtUWNYYTIyRlFnbytGSzg4RlYzZGpRQUFBU1dTVVJCVkRRaVVISUV5aU5Bam9Rc1oxaWxKWERLVFlRcWtvRHdUc0R1cXljOXpxVW80eWNQQ0lSU1V1NkwrTlZkUW9oZ1hVREpFY3RENGREZkFyN0FMQWE4Z2hRckZuYkVzc1o0RE9NT2tyaUtnS2N6L2FsZlZvWERQVy92ZWR2bFdjSDBxbEEwWEJ6bHFKcTBjZm81UDVUdnp2WkZ2YmNGL01GOFEwQWNzTzF2NHFLcVZVU0VIcmFWZWxXWTlHY3c5eFFzVmhMa2ZLOHRpejBlYjZRc1VsNmhZS2RLajN4R0VacHJoK3BQQVlXQ1VoOHFwZjVuMGFEWjIwOEd5Tm8rSnd6U05XU3crdnFPbWREWFozZHU5Wmp0YzhZelV3Q3hhRHFFSXlhRXFxdm53T3VEajBUVU1kbUM0L2pEWVNEZVk5N3NtSHkzd2VLcHpFRGFKK1hWNGRZWE5UbTNlZU9rSm1udmIvK2c4c3owamh0VzdsOTFhNWxUY3BZQmM1dGhtUzhvYVozTkVGczR5dk1zSTZMTElic0lRWDlqNGl4U2NwSlBHRk9Ga0Zla21xbmZsa1hLbXR0MjFkeHFnLzhKWnRkRFhWdmlxS0Vrb2xWR2xYM3o3S0d6M1dLdWhyVC9PS0NhbUg0djlQTW1OMDIvUlJuaU5oQmFhOWNwTVcwZzVnSW1Va0lZSHlvcitnVWszUUlnWFlCeUhPSU9Bc2JUY2V6YkFIS3NOSDkydS9PYW5uMndvR3gzYUhkNVFkcmU4TDc3YkdWbmtHTk9GV3hzQkRsS3NmcmFJNHp1Rmx0QkVMSlpZSkJXdjRRdDdoZWt2aWVXVGVQTitFM1ZrYW9PVWNFN1FIWnZaYWlYbERaRVl0NnRTa1B4TWl2RUR5d2FldkxidkM3Z3Z3cWdla0pkZW1PWXdRR1EvSHVXT01jQkc0TDF6UWp5VTJKYUxNamE3a0M4Q2tLTDJJMDRwQVRUeENENVZ5bWx1cHJTY3pBOXJ2RzJjTFJDSFF3ZnZNQWk2MDdGS2wwNGVObzJ1RkFvT2hpMWVMbVhlREFiK3JJc29Xdm5oNUMrcWtqUjY0S3gzcS84RzRvcUs0b1M0cjFObzNEYUtzRk5oSVEyU2IxZzdHR20xemdrWGxrMGROclBVaGxQbGt0L05VQnJRZlVadnJhV1lkeWxwQnFtTHo1UnRuR1JTU0txWVBlSDVOc1YyRTJzMVVKQk92UU1FOFZKUm9adDhRdmtsWDBKSEdSRkc1bnNCeFNwZGd3S2tlWnloellyVnY4am1TWTcwbW5ydWdsQUhnbXVrSTV4bmJaZVdEcjlBT29zUUt1WjhTbnJaQVhZanhCakRTczg1a1NxLzkyUW10VDZRUDVWQWEwbG9Qdms3bWFIUm1kZUcvWFFSR0tPSjNKVk1GMHo0MTRCNUtvc3JuTEJFWGJWYzVKS0cxdnMrRUN1emE3MVNlbEt2aU4rRFgxYmxxaUNCdHl0eG9zMWZXQkxpRXFIMkFmV2M5U2NRRHBnQXhVaGgyWjR3M2gweGlsY0h2TmZBMmd0SVZjdkh0SEU0L0hjdzZUNmdTZ0xZRjlNNDY5cnFkZFlOcTZSSDdQM1ZZMUNwOGVwalQzVldrUnVEQ2xtRFdrdFAyYUcxZHdKRnJ2aHphM1VLM0xOVkl1ZVhSaXRXSUZUdkJEaHZ3NVFUWkRtMWhhWlhicVlBdjJKdUkrQzZrS2dKSDF3MWVqQk1icHIzUEpIek1sNktuK1BvRmQzcGJHYnJEU3lZVks4bFFSOXJoejEzc0Z3YU9YS29ZdCtWczV6c3JMeVdQMytUN1o4ZmNUMHpSdmphNXhNclN5aHVwQ2c4NG5wSEhidndPTkFEWFl1clhWTEVvOGVwOWJyNWpwWFdGdXlpREx6WG1KYXpWS3RzcVA4dGNOeTY5dERabWdyNmlkRnI3OFV5TnIzLzJzQVBiSWdCbDArYTJRZ0xzZ0pKS21abExJYmdjN1JwWXdzVkdNbVNxVFlxZndqN1RFdmxVWE1tdU9LV01uTmdMTmFzZk9WWTZ0dGZqK1Y3UDFxYjNWRHI3MDhGWkQvSHgzWk9ycG9wSk9rQUFBQUFFbEZUa1N1UW1DQyIsCgkiT3JpZ2luYWxVcmwiIDogImh0dHA6Ly93d3cudG9wc2Nhbi5jb20vd3BzL2luZGV4Lmh0bWwiCn0K"/>
    </extobj>
  </extobjs>
</s:customData>
</file>

<file path=customXml/itemProps4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Stream</Template>
  <TotalTime>0</TotalTime>
  <Words>24085</Words>
  <Application>WPS 演示</Application>
  <PresentationFormat>在屏幕上显示</PresentationFormat>
  <Paragraphs>210</Paragraphs>
  <Slides>20</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20</vt:i4>
      </vt:variant>
    </vt:vector>
  </HeadingPairs>
  <TitlesOfParts>
    <vt:vector size="41" baseType="lpstr">
      <vt:lpstr>Arial</vt:lpstr>
      <vt:lpstr>宋体</vt:lpstr>
      <vt:lpstr>Wingdings</vt:lpstr>
      <vt:lpstr>Garamond</vt:lpstr>
      <vt:lpstr>PMingLiU-ExtB</vt:lpstr>
      <vt:lpstr>微软雅黑</vt:lpstr>
      <vt:lpstr>汉仪长艺体简</vt:lpstr>
      <vt:lpstr>米开软笔行楷</vt:lpstr>
      <vt:lpstr>Wingdings</vt:lpstr>
      <vt:lpstr>汉仪铸字美心体简</vt:lpstr>
      <vt:lpstr>Microsoft Himalaya</vt:lpstr>
      <vt:lpstr>汉仪青云简</vt:lpstr>
      <vt:lpstr>Segoe Script</vt:lpstr>
      <vt:lpstr>汉仪闫锐敏行楷W</vt:lpstr>
      <vt:lpstr>Arial Unicode MS</vt:lpstr>
      <vt:lpstr>Calibri</vt:lpstr>
      <vt:lpstr>黑体</vt:lpstr>
      <vt:lpstr>Times New Roman</vt:lpstr>
      <vt:lpstr>Arial Black</vt:lpstr>
      <vt:lpstr>Office 主题​​</vt:lpstr>
      <vt:lpstr>自定义设计方案</vt:lpstr>
      <vt:lpstr> Current Status of Traditional Chinese Medicine Treatment of Liver Cancer </vt:lpstr>
      <vt:lpstr>原发性肝癌现状</vt:lpstr>
      <vt:lpstr>古代医籍的描述</vt:lpstr>
      <vt:lpstr>PowerPoint 演示文稿</vt:lpstr>
      <vt:lpstr>肝癌病因病机的认识 </vt:lpstr>
      <vt:lpstr>辩证分型</vt:lpstr>
      <vt:lpstr>肝气郁结证</vt:lpstr>
      <vt:lpstr>气滞血瘀证</vt:lpstr>
      <vt:lpstr>肝郁脾虚证</vt:lpstr>
      <vt:lpstr>肝肾阴亏证</vt:lpstr>
      <vt:lpstr>湿热毒蕴证</vt:lpstr>
      <vt:lpstr>中医辨证施治</vt:lpstr>
      <vt:lpstr> 肝癌的术前中医药治疗</vt:lpstr>
      <vt:lpstr>肝癌手术后的中医药治疗</vt:lpstr>
      <vt:lpstr>化疗常见毒副反应及中医辨治原则与方法</vt:lpstr>
      <vt:lpstr>肝癌化疗常见毒副反应的中医辨治原则与方法</vt:lpstr>
      <vt:lpstr> 中成药</vt:lpstr>
      <vt:lpstr>药物外治</vt:lpstr>
      <vt:lpstr>针灸疗法</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河南省宁陵县华英医院中医药治疗肝癌的规范</dc:title>
  <dc:creator>孙贤华</dc:creator>
  <cp:lastModifiedBy>admin</cp:lastModifiedBy>
  <cp:revision>48</cp:revision>
  <dcterms:created xsi:type="dcterms:W3CDTF">2016-05-23T23:33:00Z</dcterms:created>
  <dcterms:modified xsi:type="dcterms:W3CDTF">2024-05-13T08:52:25Z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80DE9B051F8C46EF80C485B3489B0CDE_13</vt:lpwstr>
  </property>
</Properties>
</file>